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9" r:id="rId2"/>
    <p:sldId id="300" r:id="rId3"/>
    <p:sldId id="308" r:id="rId4"/>
    <p:sldId id="329" r:id="rId5"/>
    <p:sldId id="309" r:id="rId6"/>
    <p:sldId id="310" r:id="rId7"/>
    <p:sldId id="316" r:id="rId8"/>
    <p:sldId id="318" r:id="rId9"/>
    <p:sldId id="319" r:id="rId10"/>
    <p:sldId id="321" r:id="rId11"/>
    <p:sldId id="320" r:id="rId12"/>
    <p:sldId id="265" r:id="rId13"/>
    <p:sldId id="322" r:id="rId14"/>
    <p:sldId id="328" r:id="rId15"/>
    <p:sldId id="326" r:id="rId16"/>
    <p:sldId id="327" r:id="rId17"/>
  </p:sldIdLst>
  <p:sldSz cx="9144000" cy="6858000" type="screen4x3"/>
  <p:notesSz cx="666273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00"/>
    <a:srgbClr val="3527E9"/>
    <a:srgbClr val="5E5E5E"/>
    <a:srgbClr val="020B38"/>
    <a:srgbClr val="28286A"/>
    <a:srgbClr val="030F4D"/>
    <a:srgbClr val="031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84288" autoAdjust="0"/>
  </p:normalViewPr>
  <p:slideViewPr>
    <p:cSldViewPr>
      <p:cViewPr>
        <p:scale>
          <a:sx n="100" d="100"/>
          <a:sy n="100" d="100"/>
        </p:scale>
        <p:origin x="-12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684C63-067F-4B0C-9326-30A18EBB546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40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F0C8070-2AE6-4191-8A0B-90664687E0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098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1</a:t>
            </a:fld>
            <a:endParaRPr lang="nl-NL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36137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95A433-24BF-44DE-8313-CF2785C5B178}" type="slidenum">
              <a:rPr lang="nl-NL" smtClean="0"/>
              <a:pPr/>
              <a:t>10</a:t>
            </a:fld>
            <a:endParaRPr lang="nl-NL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36328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95A433-24BF-44DE-8313-CF2785C5B178}" type="slidenum">
              <a:rPr lang="nl-NL" smtClean="0"/>
              <a:pPr/>
              <a:t>11</a:t>
            </a:fld>
            <a:endParaRPr lang="nl-NL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86883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12</a:t>
            </a:fld>
            <a:endParaRPr lang="nl-NL" dirty="0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0" hangingPunct="0"/>
            <a:r>
              <a:rPr lang="en-US" sz="1200" b="0" kern="0" dirty="0" smtClean="0">
                <a:solidFill>
                  <a:schemeClr val="tx2"/>
                </a:solidFill>
                <a:latin typeface="Helvetica 55 Roman" pitchFamily="34" charset="0"/>
                <a:ea typeface="+mn-ea"/>
                <a:cs typeface="+mn-cs"/>
              </a:rPr>
              <a:t>D</a:t>
            </a:r>
            <a:r>
              <a:rPr lang="nl-BE" sz="1200" b="0" kern="0" dirty="0" smtClean="0">
                <a:solidFill>
                  <a:schemeClr val="tx2"/>
                </a:solidFill>
                <a:latin typeface="Helvetica 55 Roman" pitchFamily="34" charset="0"/>
                <a:ea typeface="+mn-ea"/>
                <a:cs typeface="+mn-cs"/>
              </a:rPr>
              <a:t>e trofee “Gaëtan Janssens” wordt toegekend aan de club met de 3 beste boten in het Belgisch Kampioenschap IRC, alle klassen door elkaar.</a:t>
            </a:r>
            <a:endParaRPr lang="nl-NL" sz="1200" b="0" kern="0" dirty="0" smtClean="0">
              <a:solidFill>
                <a:schemeClr val="tx2"/>
              </a:solidFill>
              <a:latin typeface="Helvetica 55 Roman" pitchFamily="34" charset="0"/>
              <a:ea typeface="+mn-ea"/>
              <a:cs typeface="+mn-cs"/>
            </a:endParaRPr>
          </a:p>
          <a:p>
            <a:pPr algn="ctr" eaLnBrk="0" hangingPunct="0"/>
            <a:r>
              <a:rPr lang="nl-BE" sz="1200" b="0" kern="0" dirty="0" smtClean="0">
                <a:solidFill>
                  <a:schemeClr val="tx2"/>
                </a:solidFill>
                <a:latin typeface="Helvetica 55 Roman" pitchFamily="34" charset="0"/>
                <a:ea typeface="+mn-ea"/>
                <a:cs typeface="+mn-cs"/>
              </a:rPr>
              <a:t>Het Belgisch Kampioenschap IRC was in 2013 in </a:t>
            </a:r>
            <a:r>
              <a:rPr lang="fr-BE" sz="1200" b="0" kern="0" dirty="0" smtClean="0">
                <a:solidFill>
                  <a:schemeClr val="tx2"/>
                </a:solidFill>
                <a:latin typeface="Helvetica 55 Roman" pitchFamily="34" charset="0"/>
                <a:ea typeface="+mn-ea"/>
                <a:cs typeface="+mn-cs"/>
              </a:rPr>
              <a:t>Oostende.</a:t>
            </a:r>
            <a:endParaRPr lang="nl-NL" sz="1200" b="0" kern="0" dirty="0" smtClean="0">
              <a:solidFill>
                <a:schemeClr val="tx2"/>
              </a:solidFill>
              <a:latin typeface="Helvetica 55 Roman" pitchFamily="34" charset="0"/>
              <a:ea typeface="+mn-ea"/>
              <a:cs typeface="+mn-cs"/>
            </a:endParaRPr>
          </a:p>
          <a:p>
            <a:pPr algn="ctr" eaLnBrk="0" hangingPunct="0"/>
            <a:r>
              <a:rPr lang="nl-BE" sz="1200" b="0" kern="0" dirty="0" smtClean="0">
                <a:solidFill>
                  <a:schemeClr val="tx2"/>
                </a:solidFill>
                <a:latin typeface="Helvetica 55 Roman" pitchFamily="34" charset="0"/>
                <a:ea typeface="+mn-ea"/>
                <a:cs typeface="+mn-cs"/>
              </a:rPr>
              <a:t>Dezelfde club moet de trofee 3 jaar na elkaar winnen om hem definitief te mogen behouden. </a:t>
            </a:r>
          </a:p>
          <a:p>
            <a:pPr algn="ctr" eaLnBrk="0" hangingPunct="0"/>
            <a:endParaRPr lang="nl-BE" sz="1200" b="0" kern="0" dirty="0" smtClean="0">
              <a:solidFill>
                <a:schemeClr val="tx2"/>
              </a:solidFill>
              <a:latin typeface="Helvetica 55 Roman" pitchFamily="34" charset="0"/>
              <a:ea typeface="+mn-ea"/>
              <a:cs typeface="+mn-cs"/>
            </a:endParaRPr>
          </a:p>
          <a:p>
            <a:pPr algn="ctr" eaLnBrk="0" hangingPunct="0"/>
            <a:r>
              <a:rPr lang="fr-FR" sz="1200" b="0" kern="0" dirty="0" smtClean="0">
                <a:solidFill>
                  <a:schemeClr val="tx2"/>
                </a:solidFill>
                <a:latin typeface="Helvetica 55 Roman" pitchFamily="34" charset="0"/>
                <a:ea typeface="+mn-ea"/>
                <a:cs typeface="+mn-cs"/>
              </a:rPr>
              <a:t>Le trophée «Gaëtan Janssens» est attribué au club avec les 3 meilleurs bateaux, toutes classes confondues, durant le Championnat IRC de Belgique.</a:t>
            </a:r>
            <a:endParaRPr lang="nl-NL" sz="1200" b="0" kern="0" dirty="0" smtClean="0">
              <a:solidFill>
                <a:schemeClr val="tx2"/>
              </a:solidFill>
              <a:latin typeface="Helvetica 55 Roman" pitchFamily="34" charset="0"/>
              <a:ea typeface="+mn-ea"/>
              <a:cs typeface="+mn-cs"/>
            </a:endParaRPr>
          </a:p>
          <a:p>
            <a:pPr algn="ctr" eaLnBrk="0" hangingPunct="0"/>
            <a:r>
              <a:rPr lang="fr-FR" sz="1200" b="0" kern="0" dirty="0" smtClean="0">
                <a:solidFill>
                  <a:schemeClr val="tx2"/>
                </a:solidFill>
                <a:latin typeface="Helvetica 55 Roman" pitchFamily="34" charset="0"/>
                <a:ea typeface="+mn-ea"/>
                <a:cs typeface="+mn-cs"/>
              </a:rPr>
              <a:t>Le Championnat IRC de Belgique 2013 s’est couru à Ostende.</a:t>
            </a:r>
            <a:endParaRPr lang="nl-NL" sz="1200" b="0" kern="0" dirty="0" smtClean="0">
              <a:solidFill>
                <a:schemeClr val="tx2"/>
              </a:solidFill>
              <a:latin typeface="Helvetica 55 Roman" pitchFamily="34" charset="0"/>
              <a:ea typeface="+mn-ea"/>
              <a:cs typeface="+mn-cs"/>
            </a:endParaRPr>
          </a:p>
          <a:p>
            <a:pPr algn="ctr" eaLnBrk="0" hangingPunct="0"/>
            <a:r>
              <a:rPr lang="fr-FR" sz="1200" b="0" kern="0" dirty="0" smtClean="0">
                <a:solidFill>
                  <a:schemeClr val="tx2"/>
                </a:solidFill>
                <a:latin typeface="Helvetica 55 Roman" pitchFamily="34" charset="0"/>
                <a:ea typeface="+mn-ea"/>
                <a:cs typeface="+mn-cs"/>
              </a:rPr>
              <a:t>Le même club doit gagner le trophée durant 3 années consécutives pour pouvoir remporter le challenge à titre définitif.</a:t>
            </a:r>
            <a:endParaRPr lang="nl-BE" sz="1200" b="0" kern="0" dirty="0" smtClean="0">
              <a:solidFill>
                <a:schemeClr val="tx2"/>
              </a:solidFill>
              <a:latin typeface="Helvetica 55 Roman" pitchFamily="34" charset="0"/>
              <a:ea typeface="+mn-ea"/>
              <a:cs typeface="+mn-cs"/>
            </a:endParaRPr>
          </a:p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89607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13</a:t>
            </a:fld>
            <a:endParaRPr lang="nl-NL" dirty="0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BE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87874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15</a:t>
            </a:fld>
            <a:endParaRPr lang="nl-NL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6026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16</a:t>
            </a:fld>
            <a:endParaRPr lang="nl-NL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25341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2</a:t>
            </a:fld>
            <a:endParaRPr lang="nl-NL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30955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3</a:t>
            </a:fld>
            <a:endParaRPr lang="nl-NL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3537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4</a:t>
            </a:fld>
            <a:endParaRPr lang="nl-NL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6160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7C661C-8404-4544-807A-16366777758D}" type="slidenum">
              <a:rPr lang="nl-NL" smtClean="0"/>
              <a:pPr/>
              <a:t>5</a:t>
            </a:fld>
            <a:endParaRPr lang="nl-NL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97591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7C661C-8404-4544-807A-16366777758D}" type="slidenum">
              <a:rPr lang="nl-NL" smtClean="0"/>
              <a:pPr/>
              <a:t>6</a:t>
            </a:fld>
            <a:endParaRPr lang="nl-NL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6964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7C661C-8404-4544-807A-16366777758D}" type="slidenum">
              <a:rPr lang="nl-NL" smtClean="0"/>
              <a:pPr/>
              <a:t>7</a:t>
            </a:fld>
            <a:endParaRPr lang="nl-NL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11555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7C661C-8404-4544-807A-16366777758D}" type="slidenum">
              <a:rPr lang="nl-NL" smtClean="0"/>
              <a:pPr/>
              <a:t>8</a:t>
            </a:fld>
            <a:endParaRPr lang="nl-NL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39398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7C661C-8404-4544-807A-16366777758D}" type="slidenum">
              <a:rPr lang="nl-NL" smtClean="0"/>
              <a:pPr/>
              <a:t>9</a:t>
            </a:fld>
            <a:endParaRPr lang="nl-NL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13957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5479-31EF-4D9A-B9AA-0E523BBAF7F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0ACC-D31A-4E01-A921-1D8775B8C4A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1064-3B84-470D-89D6-A87CF50AC41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9905-5C99-4923-90DF-37A7FBBE311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CE99-B8C9-4435-8B4F-DF5422A91D0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0EE6-6EE8-4BF8-AB1F-C0D7C4879D8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D049-847D-49C3-B3C3-4F359B50DC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1C32-1602-4F30-A481-DDC45BE97A6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2877-125E-484A-89F8-4B9BE32FC6F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44EB-A5EE-4EC8-9100-4D77A5B588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7744-7E3C-41A4-810D-49B69148D48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C4EE-2EFD-448B-9BFC-D0CDB197C1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3F52-1622-4B01-90BF-7D787D2EE53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C2CBE62-E9F8-4D04-9413-919D2CC1E12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3.jp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3.jp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microsoft.com/office/2007/relationships/hdphoto" Target="../media/hdphoto1.wdp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-62535" y="-531440"/>
            <a:ext cx="9217024" cy="7776864"/>
            <a:chOff x="-36512" y="-230723"/>
            <a:chExt cx="10513168" cy="7390011"/>
          </a:xfrm>
        </p:grpSpPr>
        <p:sp>
          <p:nvSpPr>
            <p:cNvPr id="11" name="Rechthoek 10"/>
            <p:cNvSpPr/>
            <p:nvPr/>
          </p:nvSpPr>
          <p:spPr bwMode="auto">
            <a:xfrm>
              <a:off x="-36512" y="-165276"/>
              <a:ext cx="1368152" cy="7190674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Rechthoek 14"/>
            <p:cNvSpPr/>
            <p:nvPr/>
          </p:nvSpPr>
          <p:spPr bwMode="auto">
            <a:xfrm>
              <a:off x="2339752" y="-31386"/>
              <a:ext cx="1368152" cy="7190674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Rechthoek 15"/>
            <p:cNvSpPr/>
            <p:nvPr/>
          </p:nvSpPr>
          <p:spPr bwMode="auto">
            <a:xfrm>
              <a:off x="4644008" y="-88377"/>
              <a:ext cx="1368152" cy="7190674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Rechthoek 16"/>
            <p:cNvSpPr/>
            <p:nvPr/>
          </p:nvSpPr>
          <p:spPr bwMode="auto">
            <a:xfrm>
              <a:off x="6948264" y="-230723"/>
              <a:ext cx="1368152" cy="7190674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Rechthoek 17"/>
            <p:cNvSpPr/>
            <p:nvPr/>
          </p:nvSpPr>
          <p:spPr bwMode="auto">
            <a:xfrm>
              <a:off x="9108504" y="-171400"/>
              <a:ext cx="1368152" cy="7190674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4" name="Ovaal 13"/>
          <p:cNvSpPr/>
          <p:nvPr/>
        </p:nvSpPr>
        <p:spPr bwMode="auto">
          <a:xfrm>
            <a:off x="2123728" y="1412776"/>
            <a:ext cx="4464495" cy="42210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-180528" y="-99392"/>
            <a:ext cx="18002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0" y="0"/>
            <a:ext cx="183569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915816" y="4377298"/>
            <a:ext cx="3145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BE" sz="2000" dirty="0" smtClean="0">
                <a:solidFill>
                  <a:srgbClr val="030F4D"/>
                </a:solidFill>
                <a:latin typeface="Helvetica 55 Roman" pitchFamily="34" charset="0"/>
              </a:rPr>
              <a:t>Prijsuitreiking </a:t>
            </a:r>
            <a:r>
              <a:rPr lang="fr-BE" sz="2000" dirty="0">
                <a:solidFill>
                  <a:srgbClr val="030F4D"/>
                </a:solidFill>
                <a:latin typeface="Helvetica 55 Roman" pitchFamily="34" charset="0"/>
              </a:rPr>
              <a:t>om </a:t>
            </a:r>
            <a:r>
              <a:rPr lang="fr-BE" sz="2000" dirty="0" smtClean="0">
                <a:solidFill>
                  <a:srgbClr val="030F4D"/>
                </a:solidFill>
                <a:latin typeface="Helvetica 55 Roman" pitchFamily="34" charset="0"/>
              </a:rPr>
              <a:t>20u </a:t>
            </a:r>
            <a:br>
              <a:rPr lang="fr-BE" sz="2000" dirty="0" smtClean="0">
                <a:solidFill>
                  <a:srgbClr val="030F4D"/>
                </a:solidFill>
                <a:latin typeface="Helvetica 55 Roman" pitchFamily="34" charset="0"/>
              </a:rPr>
            </a:br>
            <a:r>
              <a:rPr lang="fr-BE" sz="2000" dirty="0" smtClean="0">
                <a:solidFill>
                  <a:srgbClr val="030F4D"/>
                </a:solidFill>
                <a:latin typeface="Helvetica 55 Roman" pitchFamily="34" charset="0"/>
              </a:rPr>
              <a:t>Remise des prix </a:t>
            </a:r>
            <a:r>
              <a:rPr lang="fr-BE" sz="2000" dirty="0">
                <a:solidFill>
                  <a:srgbClr val="030F4D"/>
                </a:solidFill>
                <a:latin typeface="Helvetica 55 Roman" pitchFamily="34" charset="0"/>
              </a:rPr>
              <a:t>à </a:t>
            </a:r>
            <a:r>
              <a:rPr lang="fr-BE" sz="2000" dirty="0" smtClean="0">
                <a:solidFill>
                  <a:srgbClr val="030F4D"/>
                </a:solidFill>
                <a:latin typeface="Helvetica 55 Roman" pitchFamily="34" charset="0"/>
              </a:rPr>
              <a:t>20h </a:t>
            </a:r>
            <a:endParaRPr lang="nl-NL" sz="2000" dirty="0">
              <a:solidFill>
                <a:srgbClr val="030F4D"/>
              </a:solidFill>
              <a:latin typeface="Helvetica 55 Roman" pitchFamily="34" charset="0"/>
            </a:endParaRPr>
          </a:p>
        </p:txBody>
      </p:sp>
      <p:sp>
        <p:nvSpPr>
          <p:cNvPr id="13" name="Ovaal 12"/>
          <p:cNvSpPr/>
          <p:nvPr/>
        </p:nvSpPr>
        <p:spPr bwMode="auto">
          <a:xfrm>
            <a:off x="-1836712" y="-1380727"/>
            <a:ext cx="8496944" cy="58750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72" y="2060848"/>
            <a:ext cx="3553803" cy="2263724"/>
          </a:xfrm>
          <a:prstGeom prst="rect">
            <a:avLst/>
          </a:prstGeom>
        </p:spPr>
      </p:pic>
      <p:sp>
        <p:nvSpPr>
          <p:cNvPr id="20" name="Rechthoekige driehoek 19"/>
          <p:cNvSpPr/>
          <p:nvPr/>
        </p:nvSpPr>
        <p:spPr bwMode="auto">
          <a:xfrm flipH="1">
            <a:off x="-108521" y="5661248"/>
            <a:ext cx="9263009" cy="1368152"/>
          </a:xfrm>
          <a:prstGeom prst="rtTriangle">
            <a:avLst/>
          </a:prstGeom>
          <a:solidFill>
            <a:schemeClr val="bg1"/>
          </a:solidFill>
          <a:ln>
            <a:solidFill>
              <a:srgbClr val="D6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4" name="Rechthoekige driehoek 23"/>
          <p:cNvSpPr/>
          <p:nvPr/>
        </p:nvSpPr>
        <p:spPr bwMode="auto">
          <a:xfrm flipH="1" flipV="1">
            <a:off x="-17164" y="0"/>
            <a:ext cx="9263009" cy="1368152"/>
          </a:xfrm>
          <a:prstGeom prst="rtTriangle">
            <a:avLst/>
          </a:prstGeom>
          <a:solidFill>
            <a:schemeClr val="bg1"/>
          </a:solidFill>
          <a:ln>
            <a:solidFill>
              <a:srgbClr val="D6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642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AFBEELDINGEN\2016\ONZK\Light Vessel\_MG_3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93" y="1227443"/>
            <a:ext cx="4606510" cy="30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84213" y="908050"/>
            <a:ext cx="8064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nl-BE" sz="18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l-NL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3849" y="908720"/>
            <a:ext cx="4464175" cy="3462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 startAt="4"/>
              <a:defRPr/>
            </a:pPr>
            <a:r>
              <a:rPr lang="nl-BE" b="0" dirty="0">
                <a:latin typeface="Helvetica 55 Roman" pitchFamily="34" charset="0"/>
              </a:rPr>
              <a:t>RAGAZZA</a:t>
            </a: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>
                <a:solidFill>
                  <a:srgbClr val="000000"/>
                </a:solidFill>
                <a:latin typeface="Helvetica 55 Roman" pitchFamily="34" charset="0"/>
              </a:rPr>
              <a:t>JAN GABRIEL</a:t>
            </a: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KER 11,3 </a:t>
            </a: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- RNSYC</a:t>
            </a: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 startAt="4"/>
              <a:defRPr/>
            </a:pPr>
            <a:r>
              <a:rPr lang="nl-BE" b="0" dirty="0" smtClean="0">
                <a:latin typeface="Helvetica 55 Roman" pitchFamily="34" charset="0"/>
              </a:rPr>
              <a:t>DJINN</a:t>
            </a:r>
            <a:endParaRPr lang="nl-BE" b="0" dirty="0">
              <a:latin typeface="Helvetica 55 Roman" pitchFamily="34" charset="0"/>
            </a:endParaRP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SEBASTIEN DE LIEDEKERKE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J 111– RBSC</a:t>
            </a: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542925" lvl="1">
              <a:spcBef>
                <a:spcPct val="50000"/>
              </a:spcBef>
              <a:buClr>
                <a:schemeClr val="bg2"/>
              </a:buClr>
            </a:pPr>
            <a:endParaRPr lang="nl-BE" sz="1400" b="0" dirty="0">
              <a:solidFill>
                <a:schemeClr val="tx2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dirty="0">
                <a:solidFill>
                  <a:srgbClr val="FFFFFF"/>
                </a:solidFill>
                <a:latin typeface="Arial" charset="0"/>
              </a:rPr>
              <a:t>RESULTS ONZK | </a:t>
            </a:r>
            <a:r>
              <a:rPr lang="nl-BE" dirty="0" smtClean="0">
                <a:solidFill>
                  <a:srgbClr val="FFFFFF"/>
                </a:solidFill>
                <a:latin typeface="Arial" charset="0"/>
              </a:rPr>
              <a:t>IRC 1-2</a:t>
            </a:r>
            <a:endParaRPr lang="nl-BE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-36512" y="5877272"/>
            <a:ext cx="9216305" cy="868612"/>
            <a:chOff x="-36512" y="5877272"/>
            <a:chExt cx="9216305" cy="868612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 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21" name="Picture 4" descr="ONZK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96" y="1233942"/>
            <a:ext cx="4896903" cy="308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15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84213" y="908050"/>
            <a:ext cx="8064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nl-BE" sz="18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l-NL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3849" y="908720"/>
            <a:ext cx="4464175" cy="4970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/>
              <a:defRPr/>
            </a:pPr>
            <a:r>
              <a:rPr lang="nl-BE" b="0" dirty="0" smtClean="0">
                <a:latin typeface="Helvetica 55 Roman" pitchFamily="34" charset="0"/>
              </a:rPr>
              <a:t>AMARIS 2</a:t>
            </a: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PROKOPIOS </a:t>
            </a:r>
            <a:r>
              <a:rPr lang="nl-BE" sz="1800" dirty="0">
                <a:solidFill>
                  <a:srgbClr val="000000"/>
                </a:solidFill>
                <a:latin typeface="Helvetica 55 Roman" pitchFamily="34" charset="0"/>
              </a:rPr>
              <a:t>EFFRAIMIDIS </a:t>
            </a:r>
          </a:p>
          <a:p>
            <a:pPr marL="749300" lvl="1" indent="-206375">
              <a:spcBef>
                <a:spcPct val="50000"/>
              </a:spcBef>
              <a:buClr>
                <a:srgbClr val="808080"/>
              </a:buClr>
              <a:buFont typeface="Arial" charset="0"/>
              <a:buChar char="•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ARCHAMBAULT  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A 35–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WSKLum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CUP  RBSC &amp; Bon € 400 </a:t>
            </a:r>
            <a:r>
              <a:rPr lang="fr-BE" sz="1400" b="0" dirty="0" err="1" smtClean="0">
                <a:solidFill>
                  <a:srgbClr val="000000"/>
                </a:solidFill>
                <a:latin typeface="Helvetica 55 Roman" pitchFamily="34" charset="0"/>
              </a:rPr>
              <a:t>Landtmeters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/>
              <a:defRPr/>
            </a:pPr>
            <a:r>
              <a:rPr lang="nl-BE" b="0" dirty="0">
                <a:latin typeface="Helvetica 55 Roman" pitchFamily="34" charset="0"/>
              </a:rPr>
              <a:t>DUNKERQUE PLAISANCE</a:t>
            </a: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>
                <a:solidFill>
                  <a:srgbClr val="000000"/>
                </a:solidFill>
                <a:latin typeface="Helvetica 55 Roman" pitchFamily="34" charset="0"/>
              </a:rPr>
              <a:t>PHILIPPE BOURGOIS</a:t>
            </a: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ARCHAMBAULT  A35- LES DAUPHINS</a:t>
            </a: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Cup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VYF&amp; </a:t>
            </a: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Bon €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300 Westdiep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 startAt="3"/>
              <a:defRPr/>
            </a:pPr>
            <a:r>
              <a:rPr lang="nl-BE" b="0" dirty="0" smtClean="0">
                <a:latin typeface="Helvetica 55 Roman" pitchFamily="34" charset="0"/>
              </a:rPr>
              <a:t>ALEGRIA</a:t>
            </a:r>
            <a:endParaRPr lang="nl-BE" b="0" dirty="0">
              <a:latin typeface="Helvetica 55 Roman" pitchFamily="34" charset="0"/>
            </a:endParaRP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>
                <a:solidFill>
                  <a:srgbClr val="000000"/>
                </a:solidFill>
                <a:latin typeface="Helvetica 55 Roman" pitchFamily="34" charset="0"/>
              </a:rPr>
              <a:t>CARL SABBE</a:t>
            </a: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GRAND SOLEIL 39 SPORT </a:t>
            </a:r>
            <a:r>
              <a:rPr lang="mr-IN" sz="1400" b="0" dirty="0" smtClean="0">
                <a:solidFill>
                  <a:srgbClr val="000000"/>
                </a:solidFill>
                <a:latin typeface="Helvetica 55 Roman" pitchFamily="34" charset="0"/>
              </a:rPr>
              <a:t>–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 RBSC</a:t>
            </a: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CUP RNSYC &amp; Bon € 200 Scheepswerven Vandamme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dirty="0">
                <a:solidFill>
                  <a:srgbClr val="FFFFFF"/>
                </a:solidFill>
                <a:latin typeface="Arial" charset="0"/>
              </a:rPr>
              <a:t>RESULTS ONZK | </a:t>
            </a:r>
            <a:r>
              <a:rPr lang="nl-BE" dirty="0" smtClean="0">
                <a:solidFill>
                  <a:srgbClr val="FFFFFF"/>
                </a:solidFill>
                <a:latin typeface="Arial" charset="0"/>
              </a:rPr>
              <a:t>IRC 1-2</a:t>
            </a:r>
            <a:endParaRPr lang="nl-BE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-36512" y="5877272"/>
            <a:ext cx="9216305" cy="868612"/>
            <a:chOff x="-36512" y="5877272"/>
            <a:chExt cx="9216305" cy="868612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 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21" name="Picture 4" descr="ONZK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94665"/>
            <a:ext cx="2830303" cy="35010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6" y="657010"/>
            <a:ext cx="3298343" cy="40973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91" y="657010"/>
            <a:ext cx="3705776" cy="47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608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6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 smtClean="0"/>
              <a:t> </a:t>
            </a:r>
          </a:p>
          <a:p>
            <a:pPr eaLnBrk="1" hangingPunct="1">
              <a:buFontTx/>
              <a:buNone/>
            </a:pPr>
            <a:endParaRPr lang="nl-NL" sz="2800" b="1" dirty="0" smtClean="0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208509" y="830896"/>
            <a:ext cx="8784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0" kern="0" dirty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D</a:t>
            </a:r>
            <a:r>
              <a:rPr lang="nl-BE" sz="2000" b="0" kern="0" dirty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e trofee “Gaëtan Janssens” wordt toegekend aan de club met de 3 beste boten in het Belgisch Kampioenschap IRC, alle klassen door elkaar.</a:t>
            </a:r>
            <a:endParaRPr lang="nl-NL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  <a:p>
            <a:pPr algn="ctr" eaLnBrk="0" hangingPunct="0"/>
            <a:r>
              <a:rPr lang="nl-BE" sz="2000" b="0" kern="0" dirty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Het Belgisch Kampioenschap IRC was in </a:t>
            </a:r>
            <a:r>
              <a:rPr lang="nl-BE" sz="2000" b="0" kern="0" dirty="0" smtClean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2016 </a:t>
            </a:r>
            <a:r>
              <a:rPr lang="nl-BE" sz="2000" b="0" kern="0" dirty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in </a:t>
            </a:r>
            <a:r>
              <a:rPr lang="fr-BE" sz="2000" b="0" kern="0" dirty="0" smtClean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Zeebrugge.</a:t>
            </a:r>
          </a:p>
        </p:txBody>
      </p:sp>
      <p:sp>
        <p:nvSpPr>
          <p:cNvPr id="6" name="Rechthoek 5"/>
          <p:cNvSpPr/>
          <p:nvPr/>
        </p:nvSpPr>
        <p:spPr>
          <a:xfrm>
            <a:off x="-510967" y="3324474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cap="all" dirty="0" smtClean="0">
                <a:solidFill>
                  <a:srgbClr val="FFFFFF"/>
                </a:solidFill>
                <a:latin typeface="Arial" charset="0"/>
              </a:rPr>
              <a:t>Trophy Gaetan Janssens</a:t>
            </a:r>
            <a:endParaRPr lang="nl-BE" cap="all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fr-FR" sz="2000" b="0" kern="0" dirty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Le trophée «Gaëtan Janssens» est attribué au club avec les 3 meilleurs bateaux, toutes classes confondues, durant le Championnat IRC de Belgique.</a:t>
            </a:r>
            <a:endParaRPr lang="nl-NL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  <a:p>
            <a:pPr algn="ctr" eaLnBrk="0" hangingPunct="0"/>
            <a:r>
              <a:rPr lang="fr-FR" sz="2000" b="0" kern="0" dirty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Le Championnat IRC de Belgique </a:t>
            </a:r>
            <a:r>
              <a:rPr lang="fr-FR" sz="2000" b="0" kern="0" dirty="0" smtClean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2016 </a:t>
            </a:r>
            <a:r>
              <a:rPr lang="fr-FR" sz="2000" b="0" kern="0" dirty="0" smtClean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s’est </a:t>
            </a:r>
            <a:r>
              <a:rPr lang="fr-FR" sz="2000" b="0" kern="0" dirty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couru </a:t>
            </a:r>
            <a:r>
              <a:rPr lang="fr-FR" sz="2000" b="0" kern="0" dirty="0" smtClean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à </a:t>
            </a:r>
            <a:r>
              <a:rPr lang="fr-FR" sz="2000" b="0" kern="0" dirty="0" err="1" smtClean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Zeebruges</a:t>
            </a:r>
            <a:r>
              <a:rPr lang="fr-FR" sz="2000" b="0" kern="0" dirty="0" smtClean="0">
                <a:solidFill>
                  <a:schemeClr val="tx2"/>
                </a:solidFill>
                <a:latin typeface="Helvetica 55 Roman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59545" y="2154336"/>
            <a:ext cx="2844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l-BE" dirty="0">
                <a:solidFill>
                  <a:srgbClr val="3527E9"/>
                </a:solidFill>
                <a:latin typeface="Helvetica 55 Roman" pitchFamily="34" charset="0"/>
              </a:rPr>
              <a:t>Winnaar </a:t>
            </a:r>
            <a:r>
              <a:rPr lang="nl-BE" dirty="0" smtClean="0">
                <a:solidFill>
                  <a:srgbClr val="3527E9"/>
                </a:solidFill>
                <a:latin typeface="Helvetica 55 Roman" pitchFamily="34" charset="0"/>
              </a:rPr>
              <a:t>2016 </a:t>
            </a:r>
          </a:p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3527E9"/>
                </a:solidFill>
                <a:latin typeface="Helvetica 55 Roman" pitchFamily="34" charset="0"/>
              </a:rPr>
              <a:t>Vainqueur 2016</a:t>
            </a:r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pPr marL="85725">
              <a:spcBef>
                <a:spcPts val="0"/>
              </a:spcBef>
              <a:buClr>
                <a:schemeClr val="bg2"/>
              </a:buClr>
            </a:pP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PICSOU	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 </a:t>
            </a: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              1 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pl. IRC </a:t>
            </a: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3</a:t>
            </a:r>
            <a:endParaRPr lang="nl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 marL="85725">
              <a:spcBef>
                <a:spcPts val="0"/>
              </a:spcBef>
              <a:buClr>
                <a:schemeClr val="bg2"/>
              </a:buClr>
            </a:pP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ALF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	  </a:t>
            </a: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             4 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pl. IRC 3</a:t>
            </a:r>
          </a:p>
          <a:p>
            <a:pPr marL="85725">
              <a:spcBef>
                <a:spcPts val="0"/>
              </a:spcBef>
              <a:buClr>
                <a:schemeClr val="bg2"/>
              </a:buClr>
            </a:pP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FANTASY               </a:t>
            </a: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5 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pl. IRC </a:t>
            </a: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3</a:t>
            </a:r>
            <a:endParaRPr lang="nl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319462" y="2179116"/>
            <a:ext cx="31409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3527E9"/>
                </a:solidFill>
                <a:latin typeface="Helvetica 55 Roman" pitchFamily="34" charset="0"/>
              </a:rPr>
              <a:t>2</a:t>
            </a:r>
            <a:r>
              <a:rPr lang="nl-BE" baseline="30000" dirty="0" smtClean="0">
                <a:solidFill>
                  <a:srgbClr val="3527E9"/>
                </a:solidFill>
                <a:latin typeface="Helvetica 55 Roman" pitchFamily="34" charset="0"/>
              </a:rPr>
              <a:t>de</a:t>
            </a:r>
            <a:r>
              <a:rPr lang="nl-BE" dirty="0" smtClean="0">
                <a:solidFill>
                  <a:srgbClr val="3527E9"/>
                </a:solidFill>
                <a:latin typeface="Helvetica 55 Roman" pitchFamily="34" charset="0"/>
              </a:rPr>
              <a:t>  Plaats</a:t>
            </a:r>
          </a:p>
          <a:p>
            <a:r>
              <a:rPr lang="fr-BE" dirty="0">
                <a:solidFill>
                  <a:srgbClr val="3527E9"/>
                </a:solidFill>
                <a:latin typeface="Helvetica 55 Roman" pitchFamily="34" charset="0"/>
              </a:rPr>
              <a:t>2</a:t>
            </a:r>
            <a:r>
              <a:rPr lang="fr-BE" baseline="30000" dirty="0">
                <a:solidFill>
                  <a:srgbClr val="3527E9"/>
                </a:solidFill>
                <a:latin typeface="Helvetica 55 Roman" pitchFamily="34" charset="0"/>
              </a:rPr>
              <a:t>ième </a:t>
            </a:r>
            <a:r>
              <a:rPr lang="fr-BE" dirty="0" smtClean="0">
                <a:solidFill>
                  <a:srgbClr val="3527E9"/>
                </a:solidFill>
                <a:latin typeface="Helvetica 55 Roman" pitchFamily="34" charset="0"/>
              </a:rPr>
              <a:t>Place</a:t>
            </a:r>
          </a:p>
          <a:p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fr-BE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r>
              <a:rPr lang="fr-BE" sz="1400" dirty="0" smtClean="0">
                <a:solidFill>
                  <a:srgbClr val="3527E9"/>
                </a:solidFill>
                <a:latin typeface="Helvetica 55 Roman" pitchFamily="34" charset="0"/>
              </a:rPr>
              <a:t>MOANA	2 pl. IRC 1&amp;2</a:t>
            </a:r>
          </a:p>
          <a:p>
            <a:r>
              <a:rPr lang="fr-BE" sz="1400" dirty="0" smtClean="0">
                <a:solidFill>
                  <a:srgbClr val="3527E9"/>
                </a:solidFill>
                <a:latin typeface="Helvetica 55 Roman" pitchFamily="34" charset="0"/>
              </a:rPr>
              <a:t>X-BIE	3 pl. IRC 1&amp;2</a:t>
            </a:r>
          </a:p>
          <a:p>
            <a:r>
              <a:rPr lang="fr-BE" sz="1400" dirty="0" smtClean="0">
                <a:solidFill>
                  <a:srgbClr val="3527E9"/>
                </a:solidFill>
                <a:latin typeface="Helvetica 55 Roman" pitchFamily="34" charset="0"/>
              </a:rPr>
              <a:t>ALEGRIA</a:t>
            </a:r>
            <a:r>
              <a:rPr lang="fr-BE" sz="1400" dirty="0" smtClean="0">
                <a:solidFill>
                  <a:srgbClr val="3527E9"/>
                </a:solidFill>
                <a:latin typeface="Helvetica 55 Roman" pitchFamily="34" charset="0"/>
              </a:rPr>
              <a:t>	5 pl. IRC 1&amp;2</a:t>
            </a:r>
          </a:p>
          <a:p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fr-BE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nl-BE" dirty="0">
              <a:solidFill>
                <a:srgbClr val="3527E9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-36512" y="5932575"/>
            <a:ext cx="9216305" cy="868612"/>
            <a:chOff x="-36512" y="5877272"/>
            <a:chExt cx="9216305" cy="868612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23" name="Picture 4" descr="ONZK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46" y="2945161"/>
            <a:ext cx="1238493" cy="10836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13" y="2917094"/>
            <a:ext cx="846207" cy="1103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6" grpId="0"/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 smtClean="0"/>
              <a:t> </a:t>
            </a:r>
          </a:p>
          <a:p>
            <a:pPr eaLnBrk="1" hangingPunct="1">
              <a:buFontTx/>
              <a:buNone/>
            </a:pPr>
            <a:endParaRPr lang="nl-NL" sz="2800" b="1" dirty="0" smtClean="0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208509" y="984784"/>
            <a:ext cx="8784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BE" sz="2000" b="0" kern="0" dirty="0">
                <a:solidFill>
                  <a:schemeClr val="tx2"/>
                </a:solidFill>
                <a:latin typeface="Helvetica 55 Roman" pitchFamily="34" charset="0"/>
              </a:rPr>
              <a:t>De trofee “Frans Louwers” gaat naar de Club met de 3 beste IRC boten in het ONZK.</a:t>
            </a:r>
          </a:p>
        </p:txBody>
      </p:sp>
      <p:sp>
        <p:nvSpPr>
          <p:cNvPr id="6" name="Rechthoek 5"/>
          <p:cNvSpPr/>
          <p:nvPr/>
        </p:nvSpPr>
        <p:spPr>
          <a:xfrm>
            <a:off x="-510967" y="3324474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cap="all" dirty="0" smtClean="0">
                <a:solidFill>
                  <a:srgbClr val="FFFFFF"/>
                </a:solidFill>
                <a:latin typeface="Arial" charset="0"/>
              </a:rPr>
              <a:t>Trophy FRANS LOUWERS</a:t>
            </a:r>
            <a:endParaRPr lang="nl-BE" cap="all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29823" y="5124899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fr-BE" sz="2000" b="0" kern="0" dirty="0">
                <a:solidFill>
                  <a:schemeClr val="tx2"/>
                </a:solidFill>
                <a:latin typeface="Helvetica 55 Roman" pitchFamily="34" charset="0"/>
              </a:rPr>
              <a:t>Le trophée «Frans </a:t>
            </a:r>
            <a:r>
              <a:rPr lang="fr-BE" sz="2000" b="0" kern="0" dirty="0" err="1">
                <a:solidFill>
                  <a:schemeClr val="tx2"/>
                </a:solidFill>
                <a:latin typeface="Helvetica 55 Roman" pitchFamily="34" charset="0"/>
              </a:rPr>
              <a:t>Louwers</a:t>
            </a:r>
            <a:r>
              <a:rPr lang="fr-BE" sz="2000" b="0" kern="0" dirty="0">
                <a:solidFill>
                  <a:schemeClr val="tx2"/>
                </a:solidFill>
                <a:latin typeface="Helvetica 55 Roman" pitchFamily="34" charset="0"/>
              </a:rPr>
              <a:t>» est attribué au club avec les 3 meilleurs bateaux en IRC dans l’ONZK</a:t>
            </a:r>
            <a:endParaRPr lang="nl-BE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9544" y="2154336"/>
            <a:ext cx="29883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l-BE" dirty="0">
                <a:solidFill>
                  <a:srgbClr val="3527E9"/>
                </a:solidFill>
                <a:latin typeface="Helvetica 55 Roman" pitchFamily="34" charset="0"/>
              </a:rPr>
              <a:t>Winnaar </a:t>
            </a:r>
            <a:r>
              <a:rPr lang="nl-BE" dirty="0" smtClean="0">
                <a:solidFill>
                  <a:srgbClr val="3527E9"/>
                </a:solidFill>
                <a:latin typeface="Helvetica 55 Roman" pitchFamily="34" charset="0"/>
              </a:rPr>
              <a:t>2016 </a:t>
            </a:r>
          </a:p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3527E9"/>
                </a:solidFill>
                <a:latin typeface="Helvetica 55 Roman" pitchFamily="34" charset="0"/>
              </a:rPr>
              <a:t>Vainqueur </a:t>
            </a:r>
            <a:r>
              <a:rPr lang="fr-BE" dirty="0" smtClean="0">
                <a:solidFill>
                  <a:srgbClr val="3527E9"/>
                </a:solidFill>
                <a:latin typeface="Helvetica 55 Roman" pitchFamily="34" charset="0"/>
              </a:rPr>
              <a:t>2016</a:t>
            </a:r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pPr marL="85725">
              <a:spcBef>
                <a:spcPts val="0"/>
              </a:spcBef>
              <a:buClr>
                <a:schemeClr val="bg2"/>
              </a:buClr>
            </a:pP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PICSOU	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 </a:t>
            </a: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               1 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pl. IRC </a:t>
            </a: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3</a:t>
            </a:r>
            <a:endParaRPr lang="nl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 marL="85725">
              <a:spcBef>
                <a:spcPts val="0"/>
              </a:spcBef>
              <a:buClr>
                <a:schemeClr val="bg2"/>
              </a:buClr>
            </a:pP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ALF	                4 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pl. IRC 3</a:t>
            </a:r>
          </a:p>
          <a:p>
            <a:pPr marL="85725">
              <a:spcBef>
                <a:spcPts val="0"/>
              </a:spcBef>
              <a:buClr>
                <a:schemeClr val="bg2"/>
              </a:buClr>
            </a:pP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FANTASY                6 </a:t>
            </a:r>
            <a:r>
              <a:rPr lang="nl-BE" sz="1400" dirty="0">
                <a:solidFill>
                  <a:srgbClr val="3527E9"/>
                </a:solidFill>
                <a:latin typeface="Helvetica 55 Roman" pitchFamily="34" charset="0"/>
              </a:rPr>
              <a:t>pl. IRC </a:t>
            </a:r>
            <a:r>
              <a:rPr lang="nl-BE" sz="1400" dirty="0" smtClean="0">
                <a:solidFill>
                  <a:srgbClr val="3527E9"/>
                </a:solidFill>
                <a:latin typeface="Helvetica 55 Roman" pitchFamily="34" charset="0"/>
              </a:rPr>
              <a:t>1&amp;2</a:t>
            </a:r>
            <a:endParaRPr lang="nl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94" y="3026348"/>
            <a:ext cx="1789811" cy="93480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788024" y="2179116"/>
            <a:ext cx="3492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3527E9"/>
                </a:solidFill>
                <a:latin typeface="Helvetica 55 Roman" pitchFamily="34" charset="0"/>
              </a:rPr>
              <a:t>  2</a:t>
            </a:r>
            <a:r>
              <a:rPr lang="nl-BE" baseline="30000" dirty="0" smtClean="0">
                <a:solidFill>
                  <a:srgbClr val="3527E9"/>
                </a:solidFill>
                <a:latin typeface="Helvetica 55 Roman" pitchFamily="34" charset="0"/>
              </a:rPr>
              <a:t>de</a:t>
            </a:r>
            <a:r>
              <a:rPr lang="nl-BE" dirty="0" smtClean="0">
                <a:solidFill>
                  <a:srgbClr val="3527E9"/>
                </a:solidFill>
                <a:latin typeface="Helvetica 55 Roman" pitchFamily="34" charset="0"/>
              </a:rPr>
              <a:t>  Plaats</a:t>
            </a:r>
          </a:p>
          <a:p>
            <a:r>
              <a:rPr lang="fr-BE" dirty="0" smtClean="0">
                <a:solidFill>
                  <a:srgbClr val="3527E9"/>
                </a:solidFill>
                <a:latin typeface="Helvetica 55 Roman" pitchFamily="34" charset="0"/>
              </a:rPr>
              <a:t>  2</a:t>
            </a:r>
            <a:r>
              <a:rPr lang="fr-BE" baseline="30000" dirty="0" smtClean="0">
                <a:solidFill>
                  <a:srgbClr val="3527E9"/>
                </a:solidFill>
                <a:latin typeface="Helvetica 55 Roman" pitchFamily="34" charset="0"/>
              </a:rPr>
              <a:t>ième </a:t>
            </a:r>
            <a:r>
              <a:rPr lang="fr-BE" dirty="0" smtClean="0">
                <a:solidFill>
                  <a:srgbClr val="3527E9"/>
                </a:solidFill>
                <a:latin typeface="Helvetica 55 Roman" pitchFamily="34" charset="0"/>
              </a:rPr>
              <a:t>Place</a:t>
            </a:r>
          </a:p>
          <a:p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fr-BE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r>
              <a:rPr lang="fr-BE" sz="1400" dirty="0" smtClean="0">
                <a:solidFill>
                  <a:srgbClr val="3527E9"/>
                </a:solidFill>
                <a:latin typeface="Helvetica 55 Roman" pitchFamily="34" charset="0"/>
              </a:rPr>
              <a:t>RAGAZZA	        4 pl. IRC 1&amp;2</a:t>
            </a:r>
          </a:p>
          <a:p>
            <a:r>
              <a:rPr lang="fr-BE" sz="1400" dirty="0" smtClean="0">
                <a:solidFill>
                  <a:srgbClr val="3527E9"/>
                </a:solidFill>
                <a:latin typeface="Helvetica 55 Roman" pitchFamily="34" charset="0"/>
              </a:rPr>
              <a:t>JOLO                 5 pl. IRC 3</a:t>
            </a:r>
          </a:p>
          <a:p>
            <a:r>
              <a:rPr lang="fr-BE" sz="1400" dirty="0" smtClean="0">
                <a:solidFill>
                  <a:srgbClr val="3527E9"/>
                </a:solidFill>
                <a:latin typeface="Helvetica 55 Roman" pitchFamily="34" charset="0"/>
              </a:rPr>
              <a:t>NORTH SEA 3   8 pl. IRC 3</a:t>
            </a:r>
          </a:p>
          <a:p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fr-BE" dirty="0" smtClean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endParaRPr lang="nl-BE" dirty="0">
              <a:solidFill>
                <a:srgbClr val="3527E9"/>
              </a:solidFill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-36512" y="5932575"/>
            <a:ext cx="9216305" cy="868612"/>
            <a:chOff x="-36512" y="5877272"/>
            <a:chExt cx="9216305" cy="868612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 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23" name="Picture 4" descr="ONZK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93488"/>
            <a:ext cx="846207" cy="11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6" grpId="0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IRC </a:t>
            </a:r>
            <a:r>
              <a:rPr lang="mr-IN" dirty="0" smtClean="0"/>
              <a:t>–</a:t>
            </a:r>
            <a:r>
              <a:rPr lang="nl-NL" dirty="0" smtClean="0"/>
              <a:t> CR JAARVERGADERING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</p:spPr>
        <p:txBody>
          <a:bodyPr/>
          <a:lstStyle/>
          <a:p>
            <a:r>
              <a:rPr lang="nl-NL" dirty="0" smtClean="0"/>
              <a:t>OP DINSDAG 28 MAART </a:t>
            </a:r>
            <a:r>
              <a:rPr lang="nl-NL" dirty="0" smtClean="0"/>
              <a:t>2017 OM </a:t>
            </a:r>
            <a:r>
              <a:rPr lang="nl-NL" dirty="0" smtClean="0"/>
              <a:t>19 UUR</a:t>
            </a:r>
          </a:p>
          <a:p>
            <a:r>
              <a:rPr lang="nl-NL" dirty="0" smtClean="0"/>
              <a:t>IN HET SPORTHOTEL IN GENT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LE MARDI 28 MARS 2017 A 19 HEURES</a:t>
            </a:r>
          </a:p>
          <a:p>
            <a:r>
              <a:rPr lang="nl-NL" dirty="0" smtClean="0"/>
              <a:t>A GAND A L’HOTEL DU SPORT BLOSO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3"/>
            <a:ext cx="1656184" cy="11041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2"/>
            <a:ext cx="3744416" cy="25692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68744"/>
            <a:ext cx="1549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64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35794" y="7016936"/>
            <a:ext cx="9432330" cy="1596640"/>
            <a:chOff x="-35794" y="7016936"/>
            <a:chExt cx="9432330" cy="1596640"/>
          </a:xfrm>
        </p:grpSpPr>
        <p:sp>
          <p:nvSpPr>
            <p:cNvPr id="4" name="Rechthoek 3"/>
            <p:cNvSpPr/>
            <p:nvPr/>
          </p:nvSpPr>
          <p:spPr bwMode="auto">
            <a:xfrm>
              <a:off x="-35793" y="7016936"/>
              <a:ext cx="9288313" cy="1596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-35794" y="7288999"/>
              <a:ext cx="9432330" cy="15969"/>
            </a:xfrm>
            <a:prstGeom prst="line">
              <a:avLst/>
            </a:prstGeom>
            <a:noFill/>
            <a:ln w="762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17412" name="Text Box 21"/>
            <p:cNvSpPr txBox="1">
              <a:spLocks noChangeArrowheads="1"/>
            </p:cNvSpPr>
            <p:nvPr/>
          </p:nvSpPr>
          <p:spPr bwMode="auto">
            <a:xfrm>
              <a:off x="447759" y="7016936"/>
              <a:ext cx="828396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2400"/>
                </a:spcAft>
              </a:pPr>
              <a:endParaRPr lang="nl-NL" sz="3200" b="0" dirty="0">
                <a:solidFill>
                  <a:srgbClr val="030F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55 Roman" pitchFamily="34" charset="0"/>
              </a:endParaRPr>
            </a:p>
          </p:txBody>
        </p:sp>
      </p:grpSp>
      <p:pic>
        <p:nvPicPr>
          <p:cNvPr id="22" name="Picture 4" descr="ONZK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258" y="1196752"/>
            <a:ext cx="7059759" cy="45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402"/>
            <a:ext cx="2800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028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8575E-6 L -0.00382 -0.14177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7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399 0.11644 L 0.00399 -0.25092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-35794" y="2388950"/>
            <a:ext cx="9216305" cy="4496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-35794" y="2220833"/>
            <a:ext cx="9216305" cy="15969"/>
          </a:xfrm>
          <a:prstGeom prst="line">
            <a:avLst/>
          </a:prstGeom>
          <a:noFill/>
          <a:ln w="4191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pic>
        <p:nvPicPr>
          <p:cNvPr id="17410" name="Picture 19" descr="ONZK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16632"/>
            <a:ext cx="2952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21"/>
          <p:cNvSpPr txBox="1">
            <a:spLocks noChangeArrowheads="1"/>
          </p:cNvSpPr>
          <p:nvPr/>
        </p:nvSpPr>
        <p:spPr bwMode="auto">
          <a:xfrm>
            <a:off x="377751" y="2020778"/>
            <a:ext cx="831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fr-BE" sz="2000" b="0" dirty="0" smtClean="0">
                <a:solidFill>
                  <a:schemeClr val="bg1"/>
                </a:solidFill>
                <a:latin typeface="Helvetica 55 Roman" pitchFamily="34" charset="0"/>
              </a:rPr>
              <a:t>MET DANK AAN ONZE SPONSORS - MERCI A NOS PARTENAIRES</a:t>
            </a:r>
            <a:endParaRPr lang="nl-NL" sz="2000" b="0" dirty="0">
              <a:solidFill>
                <a:schemeClr val="bg1"/>
              </a:solidFill>
              <a:latin typeface="Helvetica 55 Roman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15874" y="2573036"/>
            <a:ext cx="8712967" cy="3930246"/>
            <a:chOff x="215874" y="2708920"/>
            <a:chExt cx="8712967" cy="3930246"/>
          </a:xfrm>
        </p:grpSpPr>
        <p:sp>
          <p:nvSpPr>
            <p:cNvPr id="23" name="Rechthoek 22"/>
            <p:cNvSpPr/>
            <p:nvPr/>
          </p:nvSpPr>
          <p:spPr bwMode="auto">
            <a:xfrm>
              <a:off x="215874" y="2708920"/>
              <a:ext cx="8712967" cy="3930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17413" name="Picture 33" descr="S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3604" y="5367696"/>
              <a:ext cx="866189" cy="8981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31" descr="WESTDIE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257" y="5245882"/>
              <a:ext cx="1649161" cy="10428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26" descr="logo marin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6870" y="4438279"/>
              <a:ext cx="1644951" cy="690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511" y="5437092"/>
              <a:ext cx="1814104" cy="9590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578" y="2860641"/>
              <a:ext cx="1577804" cy="1577804"/>
            </a:xfrm>
            <a:prstGeom prst="rect">
              <a:avLst/>
            </a:prstGeom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" y="2746680"/>
            <a:ext cx="3425925" cy="1095364"/>
          </a:xfrm>
          <a:prstGeom prst="rect">
            <a:avLst/>
          </a:prstGeom>
        </p:spPr>
      </p:pic>
      <p:pic>
        <p:nvPicPr>
          <p:cNvPr id="2050" name="Picture 2" descr="Y:\AFBEELDINGEN\logo's\ONZK\geniso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41" y="2771052"/>
            <a:ext cx="1537735" cy="10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Users\an\Desktop\Genisol nv - horizontaal - 100%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50" y="3790813"/>
            <a:ext cx="1527227" cy="4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42" y="4321406"/>
            <a:ext cx="1202189" cy="6711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84" y="4655839"/>
            <a:ext cx="1728192" cy="26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03" y="4198439"/>
            <a:ext cx="1202189" cy="7473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65" y="5266435"/>
            <a:ext cx="1440712" cy="9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940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35794" y="7016936"/>
            <a:ext cx="9432330" cy="1596640"/>
            <a:chOff x="-35794" y="7016936"/>
            <a:chExt cx="9432330" cy="1596640"/>
          </a:xfrm>
        </p:grpSpPr>
        <p:sp>
          <p:nvSpPr>
            <p:cNvPr id="4" name="Rechthoek 3"/>
            <p:cNvSpPr/>
            <p:nvPr/>
          </p:nvSpPr>
          <p:spPr bwMode="auto">
            <a:xfrm>
              <a:off x="-35793" y="7016936"/>
              <a:ext cx="9288313" cy="1596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-35794" y="7288999"/>
              <a:ext cx="9432330" cy="15969"/>
            </a:xfrm>
            <a:prstGeom prst="line">
              <a:avLst/>
            </a:prstGeom>
            <a:noFill/>
            <a:ln w="762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17412" name="Text Box 21"/>
            <p:cNvSpPr txBox="1">
              <a:spLocks noChangeArrowheads="1"/>
            </p:cNvSpPr>
            <p:nvPr/>
          </p:nvSpPr>
          <p:spPr bwMode="auto">
            <a:xfrm>
              <a:off x="447759" y="7016936"/>
              <a:ext cx="8283965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fr-BE" sz="3200" b="0" dirty="0" smtClean="0">
                  <a:solidFill>
                    <a:schemeClr val="bg1"/>
                  </a:solidFill>
                  <a:latin typeface="Helvetica 55 Roman" pitchFamily="34" charset="0"/>
                </a:rPr>
                <a:t>Welkom op de </a:t>
              </a:r>
              <a:r>
                <a:rPr lang="fr-BE" sz="3200" b="0" dirty="0" err="1" smtClean="0">
                  <a:solidFill>
                    <a:schemeClr val="bg1"/>
                  </a:solidFill>
                  <a:latin typeface="Helvetica 55 Roman" pitchFamily="34" charset="0"/>
                </a:rPr>
                <a:t>prijsuitreiking</a:t>
              </a:r>
              <a:r>
                <a:rPr lang="fr-BE" sz="3200" b="0" dirty="0" smtClean="0">
                  <a:solidFill>
                    <a:schemeClr val="bg1"/>
                  </a:solidFill>
                  <a:latin typeface="Helvetica 55 Roman" pitchFamily="34" charset="0"/>
                </a:rPr>
                <a:t> 2016</a:t>
              </a:r>
            </a:p>
            <a:p>
              <a:pPr algn="ctr">
                <a:spcBef>
                  <a:spcPts val="0"/>
                </a:spcBef>
                <a:spcAft>
                  <a:spcPts val="2400"/>
                </a:spcAft>
              </a:pPr>
              <a:r>
                <a:rPr lang="fr-BE" sz="3200" b="0" dirty="0" smtClean="0">
                  <a:solidFill>
                    <a:srgbClr val="030F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55 Roman" pitchFamily="34" charset="0"/>
                </a:rPr>
                <a:t>Bienvenue </a:t>
              </a:r>
              <a:r>
                <a:rPr lang="fr-BE" sz="3200" b="0" dirty="0">
                  <a:solidFill>
                    <a:srgbClr val="030F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55 Roman" pitchFamily="34" charset="0"/>
                </a:rPr>
                <a:t>à</a:t>
              </a:r>
              <a:r>
                <a:rPr lang="fr-BE" sz="3200" b="0" dirty="0" smtClean="0">
                  <a:solidFill>
                    <a:srgbClr val="030F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55 Roman" pitchFamily="34" charset="0"/>
                </a:rPr>
                <a:t> la remise des prix 2016</a:t>
              </a:r>
              <a:endParaRPr lang="nl-NL" sz="3200" b="0" dirty="0">
                <a:solidFill>
                  <a:srgbClr val="030F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55 Roman" pitchFamily="34" charset="0"/>
              </a:endParaRPr>
            </a:p>
          </p:txBody>
        </p:sp>
      </p:grpSp>
      <p:pic>
        <p:nvPicPr>
          <p:cNvPr id="22" name="Picture 4" descr="ONZK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258" y="1196752"/>
            <a:ext cx="7059759" cy="45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402"/>
            <a:ext cx="2800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765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8575E-6 L -0.00382 -0.14177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7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399 0.11644 L 0.00399 -0.25092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-35794" y="2388950"/>
            <a:ext cx="9216305" cy="4496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-35794" y="2220833"/>
            <a:ext cx="9216305" cy="15969"/>
          </a:xfrm>
          <a:prstGeom prst="line">
            <a:avLst/>
          </a:prstGeom>
          <a:noFill/>
          <a:ln w="4191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pic>
        <p:nvPicPr>
          <p:cNvPr id="17410" name="Picture 19" descr="ONZK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16632"/>
            <a:ext cx="2952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21"/>
          <p:cNvSpPr txBox="1">
            <a:spLocks noChangeArrowheads="1"/>
          </p:cNvSpPr>
          <p:nvPr/>
        </p:nvSpPr>
        <p:spPr bwMode="auto">
          <a:xfrm>
            <a:off x="377751" y="2020778"/>
            <a:ext cx="831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fr-BE" sz="2000" b="0" dirty="0" smtClean="0">
                <a:solidFill>
                  <a:schemeClr val="bg1"/>
                </a:solidFill>
                <a:latin typeface="Helvetica 55 Roman" pitchFamily="34" charset="0"/>
              </a:rPr>
              <a:t>MET DANK AAN ONZE SPONSORS - MERCI A NOS PARTENAIRES</a:t>
            </a:r>
            <a:endParaRPr lang="nl-NL" sz="2000" b="0" dirty="0">
              <a:solidFill>
                <a:schemeClr val="bg1"/>
              </a:solidFill>
              <a:latin typeface="Helvetica 55 Roman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15874" y="2573036"/>
            <a:ext cx="8712967" cy="3930246"/>
            <a:chOff x="215874" y="2708920"/>
            <a:chExt cx="8712967" cy="3930246"/>
          </a:xfrm>
        </p:grpSpPr>
        <p:sp>
          <p:nvSpPr>
            <p:cNvPr id="23" name="Rechthoek 22"/>
            <p:cNvSpPr/>
            <p:nvPr/>
          </p:nvSpPr>
          <p:spPr bwMode="auto">
            <a:xfrm>
              <a:off x="215874" y="2708920"/>
              <a:ext cx="8712967" cy="3930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AutoNum type="arabicPeriod" startAt="4"/>
                <a:tabLst/>
              </a:pPr>
              <a:endParaRPr kumimoji="0" lang="nl-BE" sz="2400" b="1" i="0" u="none" strike="noStrike" cap="none" normalizeH="0" baseline="0" dirty="0" smtClean="0">
                <a:ln>
                  <a:noFill/>
                </a:ln>
                <a:solidFill>
                  <a:srgbClr val="D6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17413" name="Picture 33" descr="S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3604" y="5367696"/>
              <a:ext cx="866189" cy="8981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31" descr="WESTDIE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257" y="5245882"/>
              <a:ext cx="1649161" cy="10428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26" descr="logo marin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6870" y="4438279"/>
              <a:ext cx="1644951" cy="690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511" y="5437092"/>
              <a:ext cx="1814104" cy="9590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578" y="2860641"/>
              <a:ext cx="1577804" cy="1577804"/>
            </a:xfrm>
            <a:prstGeom prst="rect">
              <a:avLst/>
            </a:prstGeom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" y="2746680"/>
            <a:ext cx="3425925" cy="1095364"/>
          </a:xfrm>
          <a:prstGeom prst="rect">
            <a:avLst/>
          </a:prstGeom>
        </p:spPr>
      </p:pic>
      <p:pic>
        <p:nvPicPr>
          <p:cNvPr id="2050" name="Picture 2" descr="Y:\AFBEELDINGEN\logo's\ONZK\geniso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41" y="2771052"/>
            <a:ext cx="1537735" cy="10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Users\an\Desktop\Genisol nv - horizontaal - 100%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50" y="3790813"/>
            <a:ext cx="1527227" cy="4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42" y="4321406"/>
            <a:ext cx="1202189" cy="6711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84" y="4655839"/>
            <a:ext cx="1728192" cy="26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03" y="4198439"/>
            <a:ext cx="1202189" cy="7473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65" y="5266435"/>
            <a:ext cx="1440712" cy="9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71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-35794" y="2388950"/>
            <a:ext cx="9216305" cy="4496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 dirty="0" smtClean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-35794" y="2220833"/>
            <a:ext cx="9216305" cy="15969"/>
          </a:xfrm>
          <a:prstGeom prst="line">
            <a:avLst/>
          </a:prstGeom>
          <a:noFill/>
          <a:ln w="4191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pic>
        <p:nvPicPr>
          <p:cNvPr id="17410" name="Picture 19" descr="ONZK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16632"/>
            <a:ext cx="2952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21"/>
          <p:cNvSpPr txBox="1">
            <a:spLocks noChangeArrowheads="1"/>
          </p:cNvSpPr>
          <p:nvPr/>
        </p:nvSpPr>
        <p:spPr bwMode="auto">
          <a:xfrm>
            <a:off x="-35794" y="2047507"/>
            <a:ext cx="9179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fr-BE" sz="1800" b="0" dirty="0" smtClean="0">
                <a:solidFill>
                  <a:schemeClr val="bg1"/>
                </a:solidFill>
                <a:latin typeface="Helvetica 55 Roman" pitchFamily="34" charset="0"/>
              </a:rPr>
              <a:t>WELKOM OP DEZE PRIJSUITREIKING </a:t>
            </a:r>
            <a:r>
              <a:rPr lang="mr-IN" sz="1800" b="0" dirty="0" smtClean="0">
                <a:solidFill>
                  <a:schemeClr val="bg1"/>
                </a:solidFill>
                <a:latin typeface="Helvetica 55 Roman" pitchFamily="34" charset="0"/>
              </a:rPr>
              <a:t>–</a:t>
            </a:r>
            <a:r>
              <a:rPr lang="fr-BE" sz="1800" b="0" dirty="0" smtClean="0">
                <a:solidFill>
                  <a:schemeClr val="bg1"/>
                </a:solidFill>
                <a:latin typeface="Helvetica 55 Roman" pitchFamily="34" charset="0"/>
              </a:rPr>
              <a:t> BIENVENU A CETTE REMISE DES PRIX</a:t>
            </a:r>
            <a:endParaRPr lang="nl-NL" sz="1800" b="0" dirty="0">
              <a:solidFill>
                <a:schemeClr val="bg1"/>
              </a:solidFill>
              <a:latin typeface="Helvetica 55 Roman" pitchFamily="34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323527" y="2608614"/>
            <a:ext cx="8352929" cy="32316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nl-BE" b="0" dirty="0" smtClean="0"/>
              <a:t>Op uitdrukkelijke vraag van meerdere sponsors zal de datum van prijsuitreiking seizoen 2017 mogelijk iets later op het jaar plaatvinden zodat ze niet samenvalt met “boot Düsseldorf”</a:t>
            </a:r>
          </a:p>
          <a:p>
            <a:pPr algn="just">
              <a:spcBef>
                <a:spcPct val="50000"/>
              </a:spcBef>
            </a:pPr>
            <a:r>
              <a:rPr lang="nl-BE" b="0" dirty="0">
                <a:solidFill>
                  <a:srgbClr val="0070C0"/>
                </a:solidFill>
              </a:rPr>
              <a:t>Sur demande explicite </a:t>
            </a:r>
            <a:r>
              <a:rPr lang="nl-BE" b="0" dirty="0" smtClean="0">
                <a:solidFill>
                  <a:srgbClr val="0070C0"/>
                </a:solidFill>
              </a:rPr>
              <a:t>de </a:t>
            </a:r>
            <a:r>
              <a:rPr lang="nl-BE" b="0" dirty="0">
                <a:solidFill>
                  <a:srgbClr val="0070C0"/>
                </a:solidFill>
              </a:rPr>
              <a:t>plusieurs </a:t>
            </a:r>
            <a:r>
              <a:rPr lang="nl-BE" b="0" dirty="0" smtClean="0">
                <a:solidFill>
                  <a:srgbClr val="0070C0"/>
                </a:solidFill>
              </a:rPr>
              <a:t>de nos sponsors  </a:t>
            </a:r>
            <a:r>
              <a:rPr lang="nl-BE" b="0" dirty="0">
                <a:solidFill>
                  <a:srgbClr val="0070C0"/>
                </a:solidFill>
              </a:rPr>
              <a:t>la </a:t>
            </a:r>
            <a:r>
              <a:rPr lang="nl-BE" b="0" dirty="0" smtClean="0">
                <a:solidFill>
                  <a:srgbClr val="0070C0"/>
                </a:solidFill>
              </a:rPr>
              <a:t>remise des prix de la saison 2017 pourra se dérouler un </a:t>
            </a:r>
            <a:r>
              <a:rPr lang="nl-BE" b="0" dirty="0">
                <a:solidFill>
                  <a:srgbClr val="0070C0"/>
                </a:solidFill>
              </a:rPr>
              <a:t>peu plus tard </a:t>
            </a:r>
            <a:r>
              <a:rPr lang="nl-BE" b="0" dirty="0" smtClean="0">
                <a:solidFill>
                  <a:srgbClr val="0070C0"/>
                </a:solidFill>
              </a:rPr>
              <a:t>dans l’année </a:t>
            </a:r>
            <a:r>
              <a:rPr lang="nl-BE" b="0" dirty="0">
                <a:solidFill>
                  <a:srgbClr val="0070C0"/>
                </a:solidFill>
              </a:rPr>
              <a:t>afin </a:t>
            </a:r>
            <a:r>
              <a:rPr lang="nl-BE" b="0" dirty="0" smtClean="0">
                <a:solidFill>
                  <a:srgbClr val="0070C0"/>
                </a:solidFill>
              </a:rPr>
              <a:t>que la date ne coïncide </a:t>
            </a:r>
            <a:r>
              <a:rPr lang="nl-BE" b="0" dirty="0">
                <a:solidFill>
                  <a:srgbClr val="0070C0"/>
                </a:solidFill>
              </a:rPr>
              <a:t>pas avec </a:t>
            </a:r>
            <a:r>
              <a:rPr lang="nl-BE" b="0" dirty="0" smtClean="0">
                <a:solidFill>
                  <a:srgbClr val="0070C0"/>
                </a:solidFill>
              </a:rPr>
              <a:t>“boot Düsseldorf”</a:t>
            </a: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8404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7950" y="17463"/>
            <a:ext cx="7777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solidFill>
                  <a:srgbClr val="FFFFFF"/>
                </a:solidFill>
                <a:latin typeface="Arial" charset="0"/>
              </a:rPr>
              <a:t>RESULTS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OZK </a:t>
            </a:r>
            <a:r>
              <a:rPr lang="nl-BE" sz="2800" dirty="0">
                <a:solidFill>
                  <a:srgbClr val="FFFFFF"/>
                </a:solidFill>
                <a:latin typeface="Arial" charset="0"/>
              </a:rPr>
              <a:t>|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CR FLEET</a:t>
            </a:r>
          </a:p>
          <a:p>
            <a:pPr>
              <a:spcBef>
                <a:spcPct val="50000"/>
              </a:spcBef>
            </a:pPr>
            <a:endParaRPr lang="nl-NL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3850" y="841265"/>
            <a:ext cx="4535488" cy="36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Symbol" pitchFamily="18" charset="2"/>
              <a:buAutoNum type="arabicPeriod"/>
            </a:pPr>
            <a:r>
              <a:rPr lang="nl-BE" sz="2000" b="0" dirty="0" smtClean="0">
                <a:latin typeface="Helvetica 55 Roman" pitchFamily="34" charset="0"/>
              </a:rPr>
              <a:t>CAMELOT</a:t>
            </a:r>
            <a:endParaRPr lang="nl-BE" sz="2000" b="0" dirty="0">
              <a:latin typeface="Helvetica 55 Roman" pitchFamily="34" charset="0"/>
            </a:endParaRP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STEPHAN WALRAVENS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KALIK K103  -  RNSYC</a:t>
            </a: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 Cup </a:t>
            </a:r>
            <a:r>
              <a:rPr lang="fr-BE" sz="1400" b="0" dirty="0">
                <a:solidFill>
                  <a:srgbClr val="000000"/>
                </a:solidFill>
                <a:latin typeface="Helvetica 55 Roman" pitchFamily="34" charset="0"/>
              </a:rPr>
              <a:t>ONZK &amp; Bon € 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400 </a:t>
            </a:r>
            <a:r>
              <a:rPr lang="fr-BE" sz="1400" b="0" dirty="0" err="1" smtClean="0">
                <a:solidFill>
                  <a:srgbClr val="000000"/>
                </a:solidFill>
                <a:latin typeface="Helvetica 55 Roman" pitchFamily="34" charset="0"/>
              </a:rPr>
              <a:t>Landtmeters</a:t>
            </a:r>
            <a:endParaRPr lang="fr-BE" sz="1400" b="0" dirty="0" smtClean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Gratis IRC </a:t>
            </a:r>
            <a:r>
              <a:rPr lang="fr-BE" sz="1400" b="0" dirty="0" err="1" smtClean="0">
                <a:solidFill>
                  <a:srgbClr val="000000"/>
                </a:solidFill>
                <a:latin typeface="Helvetica 55 Roman" pitchFamily="34" charset="0"/>
              </a:rPr>
              <a:t>meetbrief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 2017</a:t>
            </a:r>
            <a:endParaRPr lang="fr-BE" sz="1400" b="0" dirty="0" smtClean="0">
              <a:solidFill>
                <a:srgbClr val="000000"/>
              </a:solidFill>
              <a:latin typeface="Helvetica 55 Roman" pitchFamily="34" charset="0"/>
            </a:endParaRPr>
          </a:p>
          <a:p>
            <a:pPr marL="342900" indent="-342900">
              <a:spcBef>
                <a:spcPct val="50000"/>
              </a:spcBef>
              <a:buFont typeface="Symbol" pitchFamily="18" charset="2"/>
              <a:buAutoNum type="arabicPeriod"/>
            </a:pPr>
            <a:r>
              <a:rPr lang="nl-BE" sz="2000" b="0" dirty="0" smtClean="0">
                <a:latin typeface="Helvetica 55 Roman" pitchFamily="34" charset="0"/>
              </a:rPr>
              <a:t>OUT OF THE BLUE</a:t>
            </a:r>
            <a:endParaRPr lang="nl-BE" sz="2000" b="0" dirty="0">
              <a:latin typeface="Helvetica 55 Roman" pitchFamily="34" charset="0"/>
            </a:endParaRP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BERNARD FLAMANT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DUFOUR 34 PERF.  </a:t>
            </a: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- 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RNSYC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fr-BE" sz="1400" b="0" dirty="0">
                <a:solidFill>
                  <a:srgbClr val="000000"/>
                </a:solidFill>
                <a:latin typeface="Helvetica 55 Roman" pitchFamily="34" charset="0"/>
              </a:rPr>
              <a:t> </a:t>
            </a:r>
            <a:r>
              <a:rPr lang="fr-BE" sz="1400" b="0" dirty="0" err="1">
                <a:solidFill>
                  <a:srgbClr val="000000"/>
                </a:solidFill>
                <a:latin typeface="Helvetica 55 Roman" pitchFamily="34" charset="0"/>
              </a:rPr>
              <a:t>Cup</a:t>
            </a:r>
            <a:r>
              <a:rPr lang="fr-BE" sz="1400" b="0" dirty="0">
                <a:solidFill>
                  <a:srgbClr val="000000"/>
                </a:solidFill>
                <a:latin typeface="Helvetica 55 Roman" pitchFamily="34" charset="0"/>
              </a:rPr>
              <a:t> ONZK &amp; Bon € 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300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Wittevrongel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85725">
              <a:spcBef>
                <a:spcPct val="50000"/>
              </a:spcBef>
              <a:buClr>
                <a:srgbClr val="808080"/>
              </a:buClr>
            </a:pPr>
            <a:endParaRPr lang="nl-BE" sz="1400" b="0" dirty="0" smtClean="0">
              <a:solidFill>
                <a:srgbClr val="000000"/>
              </a:solidFill>
              <a:latin typeface="Helvetica 55 Roman" pitchFamily="34" charset="0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23" name="Rechthoek 22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dirty="0">
                <a:solidFill>
                  <a:srgbClr val="FFFFFF"/>
                </a:solidFill>
                <a:latin typeface="Arial" charset="0"/>
              </a:rPr>
              <a:t>RESULTS ONZK | CR </a:t>
            </a:r>
            <a:r>
              <a:rPr lang="nl-BE" dirty="0" smtClean="0">
                <a:solidFill>
                  <a:srgbClr val="FFFFFF"/>
                </a:solidFill>
                <a:latin typeface="Arial" charset="0"/>
              </a:rPr>
              <a:t>FLEET  -  CR 3 - 4 - 5 - 6</a:t>
            </a:r>
            <a:endParaRPr lang="nl-B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36512" y="4365307"/>
            <a:ext cx="5321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b="0" dirty="0" smtClean="0"/>
              <a:t> </a:t>
            </a:r>
            <a:r>
              <a:rPr lang="fr-BE" sz="2000" b="0" smtClean="0"/>
              <a:t>#  </a:t>
            </a:r>
            <a:r>
              <a:rPr lang="fr-BE" sz="2000" b="0" dirty="0" err="1" smtClean="0"/>
              <a:t>Alle</a:t>
            </a:r>
            <a:r>
              <a:rPr lang="fr-BE" sz="2000" b="0" dirty="0" smtClean="0"/>
              <a:t> aanwezige </a:t>
            </a:r>
            <a:r>
              <a:rPr lang="fr-BE" sz="2000" b="0" dirty="0" err="1" smtClean="0"/>
              <a:t>winnaars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ontvangen</a:t>
            </a:r>
            <a:endParaRPr lang="fr-BE" sz="2000" b="0" dirty="0" smtClean="0"/>
          </a:p>
          <a:p>
            <a:pPr lvl="1" algn="just"/>
            <a:r>
              <a:rPr lang="fr-BE" sz="2000" b="0" dirty="0" err="1" smtClean="0"/>
              <a:t>bij</a:t>
            </a:r>
            <a:r>
              <a:rPr lang="fr-BE" sz="2000" b="0" dirty="0" smtClean="0"/>
              <a:t> hun </a:t>
            </a:r>
            <a:r>
              <a:rPr lang="fr-BE" sz="2000" b="0" dirty="0" err="1" smtClean="0"/>
              <a:t>prijs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nog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Bubbels</a:t>
            </a:r>
            <a:r>
              <a:rPr lang="fr-BE" sz="2000" b="0" dirty="0" smtClean="0"/>
              <a:t> van ONZK.</a:t>
            </a:r>
          </a:p>
          <a:p>
            <a:pPr lvl="1" algn="just"/>
            <a:r>
              <a:rPr lang="fr-BE" sz="2000" b="0" dirty="0" err="1" smtClean="0"/>
              <a:t>Eerste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drie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ontvangen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aankoopbons</a:t>
            </a:r>
            <a:r>
              <a:rPr lang="fr-BE" sz="2000" b="0" dirty="0" smtClean="0"/>
              <a:t>,</a:t>
            </a:r>
          </a:p>
          <a:p>
            <a:pPr lvl="1" algn="just"/>
            <a:r>
              <a:rPr lang="fr-BE" sz="2000" b="0" dirty="0" err="1" smtClean="0"/>
              <a:t>Overige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winnaars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kiezen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uit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prijzentafel</a:t>
            </a:r>
            <a:r>
              <a:rPr lang="fr-BE" sz="2000" b="0" dirty="0" smtClean="0"/>
              <a:t> met </a:t>
            </a:r>
            <a:r>
              <a:rPr lang="fr-BE" sz="2000" b="0" dirty="0" err="1" smtClean="0"/>
              <a:t>geschenken</a:t>
            </a:r>
            <a:r>
              <a:rPr lang="fr-BE" sz="2000" b="0" dirty="0" smtClean="0"/>
              <a:t>.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-36512" y="5877272"/>
            <a:ext cx="9216305" cy="868612"/>
            <a:chOff x="-36512" y="5877272"/>
            <a:chExt cx="9216305" cy="868612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16" name="Picture 4" descr="ONZK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24" y="902573"/>
            <a:ext cx="3110529" cy="43653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56" y="898671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87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7950" y="17463"/>
            <a:ext cx="7777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solidFill>
                  <a:srgbClr val="FFFFFF"/>
                </a:solidFill>
                <a:latin typeface="Arial" charset="0"/>
              </a:rPr>
              <a:t>RESULTS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OZK </a:t>
            </a:r>
            <a:r>
              <a:rPr lang="nl-BE" sz="2800" dirty="0">
                <a:solidFill>
                  <a:srgbClr val="FFFFFF"/>
                </a:solidFill>
                <a:latin typeface="Arial" charset="0"/>
              </a:rPr>
              <a:t>|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CR FLEET</a:t>
            </a:r>
          </a:p>
          <a:p>
            <a:pPr>
              <a:spcBef>
                <a:spcPct val="50000"/>
              </a:spcBef>
            </a:pPr>
            <a:endParaRPr lang="nl-NL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2650" y="647857"/>
            <a:ext cx="4033325" cy="6140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nl-BE" sz="2000" b="0" dirty="0" smtClean="0">
                <a:latin typeface="Helvetica 55 Roman" pitchFamily="34" charset="0"/>
              </a:rPr>
              <a:t>RACKHAM</a:t>
            </a:r>
            <a:endParaRPr lang="nl-BE" sz="2000" b="0" dirty="0">
              <a:latin typeface="Helvetica 55 Roman" pitchFamily="34" charset="0"/>
            </a:endParaRPr>
          </a:p>
          <a:p>
            <a:pPr marL="542925" lvl="1">
              <a:spcBef>
                <a:spcPts val="6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NICOLAS GERARD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JPK 110 -  KYCN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342900" indent="-342900">
              <a:spcBef>
                <a:spcPts val="600"/>
              </a:spcBef>
              <a:buFont typeface="Symbol" pitchFamily="18" charset="2"/>
              <a:buAutoNum type="arabicPeriod" startAt="4"/>
            </a:pPr>
            <a:r>
              <a:rPr lang="nl-BE" sz="2000" b="0" dirty="0" smtClean="0">
                <a:latin typeface="Helvetica 55 Roman" pitchFamily="34" charset="0"/>
              </a:rPr>
              <a:t>XAPA 2</a:t>
            </a:r>
          </a:p>
          <a:p>
            <a:pPr marL="542925" lvl="1">
              <a:spcBef>
                <a:spcPts val="6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JOS GROFFILS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NL" sz="1400" b="0" dirty="0">
                <a:solidFill>
                  <a:srgbClr val="000000"/>
                </a:solidFill>
                <a:latin typeface="Helvetica 55 Roman" pitchFamily="34" charset="0"/>
              </a:rPr>
              <a:t>FIRST 36.7 GTE</a:t>
            </a: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- 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KLYC</a:t>
            </a:r>
          </a:p>
          <a:p>
            <a:pPr marL="342900" lvl="0" indent="-342900">
              <a:spcBef>
                <a:spcPts val="600"/>
              </a:spcBef>
              <a:buFont typeface="Symbol" pitchFamily="18" charset="2"/>
              <a:buAutoNum type="arabicPeriod" startAt="4"/>
            </a:pPr>
            <a:r>
              <a:rPr lang="nl-BE" sz="2000" b="0" dirty="0" smtClean="0">
                <a:latin typeface="Helvetica 55 Roman" pitchFamily="34" charset="0"/>
              </a:rPr>
              <a:t>O’NEILL III</a:t>
            </a:r>
            <a:endParaRPr lang="nl-BE" sz="2000" b="0" dirty="0">
              <a:latin typeface="Helvetica 55 Roman" pitchFamily="34" charset="0"/>
            </a:endParaRPr>
          </a:p>
          <a:p>
            <a:pPr marL="542925" lvl="1">
              <a:spcBef>
                <a:spcPts val="6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PIERRE VAN HEUVERSWYN</a:t>
            </a:r>
          </a:p>
          <a:p>
            <a:pPr marL="828675" lvl="1" indent="-285750">
              <a:spcBef>
                <a:spcPts val="600"/>
              </a:spcBef>
              <a:buClr>
                <a:srgbClr val="808080"/>
              </a:buClr>
              <a:buFont typeface="Wingdings" charset="2"/>
              <a:buChar char="§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SUNFAST 42 PTE -  RBSC</a:t>
            </a:r>
          </a:p>
          <a:p>
            <a:pPr marL="342900" lvl="0" indent="-342900">
              <a:spcBef>
                <a:spcPts val="600"/>
              </a:spcBef>
              <a:buFont typeface="Symbol" pitchFamily="18" charset="2"/>
              <a:buAutoNum type="arabicPeriod" startAt="4"/>
            </a:pPr>
            <a:r>
              <a:rPr lang="nl-NL" sz="2000" b="0" dirty="0" smtClean="0">
                <a:latin typeface="Helvetica 55 Roman" pitchFamily="34" charset="0"/>
              </a:rPr>
              <a:t>MISTER SANDMAN</a:t>
            </a:r>
            <a:endParaRPr lang="nl-NL" sz="2000" b="0" dirty="0">
              <a:latin typeface="Helvetica 55 Roman" pitchFamily="34" charset="0"/>
            </a:endParaRPr>
          </a:p>
          <a:p>
            <a:pPr lvl="1">
              <a:spcBef>
                <a:spcPts val="600"/>
              </a:spcBef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CHRISTIAN POTTIEZ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X 35 OD - RNSYC</a:t>
            </a:r>
          </a:p>
          <a:p>
            <a:pPr marL="342900" lvl="0" indent="-342900">
              <a:spcBef>
                <a:spcPts val="600"/>
              </a:spcBef>
              <a:buFont typeface="Symbol" pitchFamily="18" charset="2"/>
              <a:buAutoNum type="arabicPeriod" startAt="4"/>
            </a:pPr>
            <a:r>
              <a:rPr lang="nl-NL" sz="2000" b="0" dirty="0" smtClean="0">
                <a:latin typeface="Helvetica 55 Roman" pitchFamily="34" charset="0"/>
              </a:rPr>
              <a:t>YALCH'IK </a:t>
            </a:r>
            <a:r>
              <a:rPr lang="nl-NL" sz="2000" b="0" dirty="0">
                <a:latin typeface="Helvetica 55 Roman" pitchFamily="34" charset="0"/>
              </a:rPr>
              <a:t>III</a:t>
            </a:r>
          </a:p>
          <a:p>
            <a:pPr lvl="1">
              <a:spcBef>
                <a:spcPts val="600"/>
              </a:spcBef>
            </a:pPr>
            <a:r>
              <a:rPr lang="nl-BE" sz="1800" dirty="0">
                <a:solidFill>
                  <a:srgbClr val="000000"/>
                </a:solidFill>
                <a:latin typeface="Helvetica 55 Roman" pitchFamily="34" charset="0"/>
              </a:rPr>
              <a:t>ARMEL DE KERROS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DYNAMIC 35 - YCF</a:t>
            </a:r>
          </a:p>
          <a:p>
            <a:pPr marL="85725">
              <a:spcBef>
                <a:spcPct val="50000"/>
              </a:spcBef>
              <a:buClr>
                <a:srgbClr val="808080"/>
              </a:buClr>
            </a:pPr>
            <a:endParaRPr lang="nl-BE" sz="1400" b="0" dirty="0" smtClean="0">
              <a:solidFill>
                <a:srgbClr val="000000"/>
              </a:solidFill>
              <a:latin typeface="Helvetica 55 Roman" pitchFamily="34" charset="0"/>
            </a:endParaRPr>
          </a:p>
          <a:p>
            <a:pPr marL="85725">
              <a:spcBef>
                <a:spcPct val="50000"/>
              </a:spcBef>
              <a:buClr>
                <a:srgbClr val="808080"/>
              </a:buClr>
            </a:pPr>
            <a:endParaRPr lang="nl-BE" sz="1400" b="0" dirty="0" smtClean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23" name="Rechthoek 22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dirty="0">
                <a:solidFill>
                  <a:srgbClr val="FFFFFF"/>
                </a:solidFill>
                <a:latin typeface="Arial" charset="0"/>
              </a:rPr>
              <a:t>RESULTS ONZK | CR </a:t>
            </a:r>
            <a:r>
              <a:rPr lang="nl-BE" dirty="0" smtClean="0">
                <a:solidFill>
                  <a:srgbClr val="FFFFFF"/>
                </a:solidFill>
                <a:latin typeface="Arial" charset="0"/>
              </a:rPr>
              <a:t>FLEET  -  CR 1 &amp; 2</a:t>
            </a:r>
            <a:endParaRPr lang="nl-BE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-36512" y="5877272"/>
            <a:ext cx="9216305" cy="868612"/>
            <a:chOff x="-36512" y="5877272"/>
            <a:chExt cx="9216305" cy="868612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21" name="Picture 4" descr="ONZK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32" y="1082050"/>
            <a:ext cx="2805421" cy="37890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4" y="1085558"/>
            <a:ext cx="3149308" cy="37855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9" y="1072603"/>
            <a:ext cx="3126095" cy="39128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4" y="1072603"/>
            <a:ext cx="3242895" cy="39330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91" y="831777"/>
            <a:ext cx="375114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18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7950" y="17463"/>
            <a:ext cx="7777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solidFill>
                  <a:srgbClr val="FFFFFF"/>
                </a:solidFill>
                <a:latin typeface="Arial" charset="0"/>
              </a:rPr>
              <a:t>RESULTS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OZK </a:t>
            </a:r>
            <a:r>
              <a:rPr lang="nl-BE" sz="2800" dirty="0">
                <a:solidFill>
                  <a:srgbClr val="FFFFFF"/>
                </a:solidFill>
                <a:latin typeface="Arial" charset="0"/>
              </a:rPr>
              <a:t>|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CR FLEET</a:t>
            </a:r>
          </a:p>
          <a:p>
            <a:pPr>
              <a:spcBef>
                <a:spcPct val="50000"/>
              </a:spcBef>
            </a:pPr>
            <a:endParaRPr lang="nl-NL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2651" y="647856"/>
            <a:ext cx="5329470" cy="4785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Symbol" pitchFamily="18" charset="2"/>
              <a:buAutoNum type="arabicPeriod"/>
            </a:pPr>
            <a:r>
              <a:rPr lang="nl-BE" b="0" dirty="0">
                <a:latin typeface="Helvetica 55 Roman" pitchFamily="34" charset="0"/>
              </a:rPr>
              <a:t>JULIETTE</a:t>
            </a:r>
          </a:p>
          <a:p>
            <a:pPr marL="542925" lvl="1">
              <a:spcBef>
                <a:spcPts val="600"/>
              </a:spcBef>
              <a:buClr>
                <a:srgbClr val="808080"/>
              </a:buClr>
            </a:pPr>
            <a:r>
              <a:rPr lang="nl-BE" sz="1800" dirty="0">
                <a:solidFill>
                  <a:srgbClr val="000000"/>
                </a:solidFill>
                <a:latin typeface="Helvetica 55 Roman" pitchFamily="34" charset="0"/>
              </a:rPr>
              <a:t>ANDRE VINCKE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J 109  -  RNSYC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fr-BE" sz="1400" b="0" dirty="0" err="1">
                <a:solidFill>
                  <a:srgbClr val="000000"/>
                </a:solidFill>
                <a:latin typeface="Helvetica 55 Roman" pitchFamily="34" charset="0"/>
              </a:rPr>
              <a:t>Cup</a:t>
            </a:r>
            <a:r>
              <a:rPr lang="fr-BE" sz="1400" b="0" dirty="0">
                <a:solidFill>
                  <a:srgbClr val="000000"/>
                </a:solidFill>
                <a:latin typeface="Helvetica 55 Roman" pitchFamily="34" charset="0"/>
              </a:rPr>
              <a:t> ONZK &amp; Bon € 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400 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Wittevrongel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Gratis IRC </a:t>
            </a:r>
            <a:r>
              <a:rPr lang="fr-BE" sz="1400" b="0" dirty="0" err="1" smtClean="0">
                <a:solidFill>
                  <a:srgbClr val="000000"/>
                </a:solidFill>
                <a:latin typeface="Helvetica 55 Roman" pitchFamily="34" charset="0"/>
              </a:rPr>
              <a:t>meetbrief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 2017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342900" indent="-342900">
              <a:spcBef>
                <a:spcPts val="600"/>
              </a:spcBef>
              <a:buFont typeface="Symbol" pitchFamily="18" charset="2"/>
              <a:buAutoNum type="arabicPeriod"/>
            </a:pPr>
            <a:r>
              <a:rPr lang="nl-BE" b="0" dirty="0" smtClean="0">
                <a:latin typeface="Helvetica 55 Roman" pitchFamily="34" charset="0"/>
              </a:rPr>
              <a:t>J-VENTURE</a:t>
            </a:r>
          </a:p>
          <a:p>
            <a:pPr marL="542925" lvl="1">
              <a:spcBef>
                <a:spcPts val="6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ANDRE </a:t>
            </a:r>
            <a:r>
              <a:rPr lang="nl-BE" sz="1800" dirty="0">
                <a:solidFill>
                  <a:srgbClr val="000000"/>
                </a:solidFill>
                <a:latin typeface="Helvetica 55 Roman" pitchFamily="34" charset="0"/>
              </a:rPr>
              <a:t>DE KEGEL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J 109  -  RBSC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fr-BE" sz="1400" b="0" dirty="0" err="1">
                <a:solidFill>
                  <a:srgbClr val="000000"/>
                </a:solidFill>
                <a:latin typeface="Helvetica 55 Roman" pitchFamily="34" charset="0"/>
              </a:rPr>
              <a:t>Cup</a:t>
            </a:r>
            <a:r>
              <a:rPr lang="fr-BE" sz="1400" b="0" dirty="0">
                <a:solidFill>
                  <a:srgbClr val="000000"/>
                </a:solidFill>
                <a:latin typeface="Helvetica 55 Roman" pitchFamily="34" charset="0"/>
              </a:rPr>
              <a:t> ONZK &amp; Bon € 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300 </a:t>
            </a:r>
            <a:r>
              <a:rPr lang="fr-BE" sz="1400" b="0" dirty="0" err="1" smtClean="0">
                <a:solidFill>
                  <a:srgbClr val="000000"/>
                </a:solidFill>
                <a:latin typeface="Helvetica 55 Roman" pitchFamily="34" charset="0"/>
              </a:rPr>
              <a:t>Westdiep</a:t>
            </a:r>
            <a:endParaRPr lang="fr-BE" sz="1400" b="0" dirty="0" smtClean="0">
              <a:solidFill>
                <a:srgbClr val="000000"/>
              </a:solidFill>
              <a:latin typeface="Helvetica 55 Roman" pitchFamily="34" charset="0"/>
            </a:endParaRPr>
          </a:p>
          <a:p>
            <a:pPr marL="342900" indent="-342900">
              <a:spcBef>
                <a:spcPts val="600"/>
              </a:spcBef>
              <a:buFont typeface="Symbol" pitchFamily="18" charset="2"/>
              <a:buAutoNum type="arabicPeriod"/>
            </a:pPr>
            <a:r>
              <a:rPr lang="nl-BE" b="0" dirty="0" smtClean="0">
                <a:latin typeface="Helvetica 55 Roman" pitchFamily="34" charset="0"/>
              </a:rPr>
              <a:t>NRJ-BALL</a:t>
            </a:r>
            <a:endParaRPr lang="nl-BE" b="0" dirty="0">
              <a:latin typeface="Helvetica 55 Roman" pitchFamily="34" charset="0"/>
            </a:endParaRPr>
          </a:p>
          <a:p>
            <a:pPr marL="542925" lvl="1">
              <a:spcBef>
                <a:spcPts val="6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ROLAND </a:t>
            </a:r>
            <a:r>
              <a:rPr lang="nl-BE" sz="1800" dirty="0">
                <a:solidFill>
                  <a:srgbClr val="000000"/>
                </a:solidFill>
                <a:latin typeface="Helvetica 55 Roman" pitchFamily="34" charset="0"/>
              </a:rPr>
              <a:t>CLAEYS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ELAN 400 -  VVW NIEUWPOORT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fr-BE" sz="1400" b="0" dirty="0" err="1" smtClean="0">
                <a:solidFill>
                  <a:srgbClr val="000000"/>
                </a:solidFill>
                <a:latin typeface="Helvetica 55 Roman" pitchFamily="34" charset="0"/>
              </a:rPr>
              <a:t>Cup</a:t>
            </a:r>
            <a:r>
              <a:rPr lang="fr-BE" sz="1400" b="0" dirty="0" smtClean="0">
                <a:solidFill>
                  <a:srgbClr val="000000"/>
                </a:solidFill>
                <a:latin typeface="Helvetica 55 Roman" pitchFamily="34" charset="0"/>
              </a:rPr>
              <a:t> ONZK en Bon € 200 </a:t>
            </a:r>
            <a:r>
              <a:rPr lang="fr-BE" sz="1400" b="0" dirty="0" err="1" smtClean="0">
                <a:solidFill>
                  <a:srgbClr val="000000"/>
                </a:solidFill>
                <a:latin typeface="Helvetica 55 Roman" pitchFamily="34" charset="0"/>
              </a:rPr>
              <a:t>Landtmeters</a:t>
            </a:r>
            <a:endParaRPr lang="nl-BE" sz="1400" b="0" dirty="0" smtClean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ct val="50000"/>
              </a:spcBef>
              <a:buClr>
                <a:srgbClr val="808080"/>
              </a:buClr>
              <a:buFont typeface="Wingdings" pitchFamily="2" charset="2"/>
              <a:buChar char="§"/>
            </a:pP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23" name="Rechthoek 22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dirty="0">
                <a:solidFill>
                  <a:srgbClr val="FFFFFF"/>
                </a:solidFill>
                <a:latin typeface="Arial" charset="0"/>
              </a:rPr>
              <a:t>RESULTS ONZK | CR </a:t>
            </a:r>
            <a:r>
              <a:rPr lang="nl-BE" dirty="0" smtClean="0">
                <a:solidFill>
                  <a:srgbClr val="FFFFFF"/>
                </a:solidFill>
                <a:latin typeface="Arial" charset="0"/>
              </a:rPr>
              <a:t>FLEET  -  CR 1 &amp; 2</a:t>
            </a:r>
            <a:endParaRPr lang="nl-BE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-36512" y="5877272"/>
            <a:ext cx="9216305" cy="868612"/>
            <a:chOff x="-36512" y="5877272"/>
            <a:chExt cx="9216305" cy="868612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 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21" name="Picture 4" descr="ONZK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53" b="-16953"/>
          <a:stretch/>
        </p:blipFill>
        <p:spPr>
          <a:xfrm>
            <a:off x="4915767" y="993458"/>
            <a:ext cx="3184047" cy="477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7" y="983090"/>
            <a:ext cx="3659308" cy="4158304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-4445000" y="164318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Symbol" pitchFamily="18" charset="2"/>
              <a:buAutoNum type="arabicPeriod"/>
            </a:pP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40" y="955763"/>
            <a:ext cx="3973283" cy="43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679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7950" y="17463"/>
            <a:ext cx="7777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solidFill>
                  <a:srgbClr val="FFFFFF"/>
                </a:solidFill>
                <a:latin typeface="Arial" charset="0"/>
              </a:rPr>
              <a:t>RESULTS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OZK </a:t>
            </a:r>
            <a:r>
              <a:rPr lang="nl-BE" sz="2800" dirty="0">
                <a:solidFill>
                  <a:srgbClr val="FFFFFF"/>
                </a:solidFill>
                <a:latin typeface="Arial" charset="0"/>
              </a:rPr>
              <a:t>|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CR FLEET</a:t>
            </a:r>
          </a:p>
          <a:p>
            <a:pPr>
              <a:spcBef>
                <a:spcPct val="50000"/>
              </a:spcBef>
            </a:pPr>
            <a:endParaRPr lang="nl-NL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23" name="Rechthoek 22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dirty="0">
                <a:solidFill>
                  <a:srgbClr val="FFFFFF"/>
                </a:solidFill>
                <a:latin typeface="Arial" charset="0"/>
              </a:rPr>
              <a:t>RESULTS ONZK | </a:t>
            </a:r>
            <a:r>
              <a:rPr lang="nl-BE" dirty="0" smtClean="0">
                <a:solidFill>
                  <a:srgbClr val="FFFFFF"/>
                </a:solidFill>
                <a:latin typeface="Arial" charset="0"/>
              </a:rPr>
              <a:t>IRC 3</a:t>
            </a:r>
            <a:endParaRPr lang="nl-B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93584" y="607492"/>
            <a:ext cx="4402148" cy="558614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D60000"/>
              </a:buClr>
              <a:buFont typeface="+mj-lt"/>
              <a:buAutoNum type="arabicPeriod" startAt="4"/>
              <a:defRPr/>
            </a:pPr>
            <a:r>
              <a:rPr lang="nl-BE" b="0" dirty="0" smtClean="0">
                <a:latin typeface="Helvetica 55 Roman" pitchFamily="34" charset="0"/>
              </a:rPr>
              <a:t>ALF</a:t>
            </a:r>
            <a:endParaRPr lang="nl-BE" b="0" dirty="0">
              <a:latin typeface="Helvetica 55 Roman" pitchFamily="34" charset="0"/>
            </a:endParaRPr>
          </a:p>
          <a:p>
            <a:pPr marL="542925" lvl="1">
              <a:spcBef>
                <a:spcPts val="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JEREMY FLORIZOONE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NL" sz="1400" b="0" dirty="0" smtClean="0">
                <a:solidFill>
                  <a:srgbClr val="000000"/>
                </a:solidFill>
                <a:latin typeface="Helvetica 55 Roman" pitchFamily="34" charset="0"/>
              </a:rPr>
              <a:t>HALFTON</a:t>
            </a:r>
            <a:r>
              <a:rPr lang="nl-NL" sz="1400" b="0" dirty="0">
                <a:solidFill>
                  <a:srgbClr val="000000"/>
                </a:solidFill>
                <a:latin typeface="Helvetica 55 Roman" pitchFamily="34" charset="0"/>
              </a:rPr>
              <a:t> </a:t>
            </a:r>
            <a:r>
              <a:rPr lang="nl-NL" sz="1400" b="0" dirty="0" smtClean="0">
                <a:solidFill>
                  <a:srgbClr val="000000"/>
                </a:solidFill>
                <a:latin typeface="Helvetica 55 Roman" pitchFamily="34" charset="0"/>
              </a:rPr>
              <a:t>- KYCN</a:t>
            </a:r>
          </a:p>
          <a:p>
            <a:pPr marL="457200" indent="-457200">
              <a:spcBef>
                <a:spcPts val="0"/>
              </a:spcBef>
              <a:buClr>
                <a:srgbClr val="D60000"/>
              </a:buClr>
              <a:buFont typeface="+mj-lt"/>
              <a:buAutoNum type="arabicPeriod" startAt="4"/>
              <a:defRPr/>
            </a:pPr>
            <a:r>
              <a:rPr lang="nl-BE" b="0" dirty="0" smtClean="0">
                <a:latin typeface="Helvetica 55 Roman" pitchFamily="34" charset="0"/>
              </a:rPr>
              <a:t>JOLO</a:t>
            </a:r>
            <a:endParaRPr lang="nl-BE" b="0" dirty="0">
              <a:latin typeface="Helvetica 55 Roman" pitchFamily="34" charset="0"/>
            </a:endParaRPr>
          </a:p>
          <a:p>
            <a:pPr marL="542925" lvl="1">
              <a:spcBef>
                <a:spcPts val="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BART WAUTERS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NL" sz="1400" b="0" dirty="0" smtClean="0">
                <a:solidFill>
                  <a:srgbClr val="000000"/>
                </a:solidFill>
                <a:latin typeface="Helvetica 55 Roman" pitchFamily="34" charset="0"/>
              </a:rPr>
              <a:t>J 92 </a:t>
            </a:r>
            <a:r>
              <a:rPr lang="nl-NL" sz="1400" b="0" dirty="0">
                <a:solidFill>
                  <a:srgbClr val="000000"/>
                </a:solidFill>
                <a:latin typeface="Helvetica 55 Roman" pitchFamily="34" charset="0"/>
              </a:rPr>
              <a:t> - </a:t>
            </a:r>
            <a:r>
              <a:rPr lang="nl-NL" sz="1400" b="0" dirty="0" smtClean="0">
                <a:solidFill>
                  <a:srgbClr val="000000"/>
                </a:solidFill>
                <a:latin typeface="Helvetica 55 Roman" pitchFamily="34" charset="0"/>
              </a:rPr>
              <a:t>RNSYC</a:t>
            </a:r>
          </a:p>
          <a:p>
            <a:pPr marL="457200" indent="-457200">
              <a:spcBef>
                <a:spcPts val="0"/>
              </a:spcBef>
              <a:buClr>
                <a:srgbClr val="D60000"/>
              </a:buClr>
              <a:buFont typeface="+mj-lt"/>
              <a:buAutoNum type="arabicPeriod" startAt="4"/>
              <a:defRPr/>
            </a:pPr>
            <a:r>
              <a:rPr lang="nl-BE" b="0" dirty="0" smtClean="0">
                <a:latin typeface="Helvetica 55 Roman" pitchFamily="34" charset="0"/>
              </a:rPr>
              <a:t>FANTASY</a:t>
            </a:r>
          </a:p>
          <a:p>
            <a:pPr marL="542925" lvl="1">
              <a:spcBef>
                <a:spcPts val="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IAN VAN BURM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nl-NL" sz="1400" b="0" dirty="0">
                <a:solidFill>
                  <a:srgbClr val="000000"/>
                </a:solidFill>
                <a:latin typeface="Helvetica 55 Roman" pitchFamily="34" charset="0"/>
              </a:rPr>
              <a:t>HALFTON </a:t>
            </a:r>
            <a:r>
              <a:rPr lang="mr-IN" sz="1400" b="0" dirty="0">
                <a:solidFill>
                  <a:srgbClr val="000000"/>
                </a:solidFill>
                <a:latin typeface="Helvetica 55 Roman" pitchFamily="34" charset="0"/>
              </a:rPr>
              <a:t>–</a:t>
            </a:r>
            <a:r>
              <a:rPr lang="nl-NL" sz="1400" b="0" dirty="0">
                <a:solidFill>
                  <a:srgbClr val="000000"/>
                </a:solidFill>
                <a:latin typeface="Helvetica 55 Roman" pitchFamily="34" charset="0"/>
              </a:rPr>
              <a:t> KYCN</a:t>
            </a:r>
          </a:p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 startAt="7"/>
              <a:defRPr/>
            </a:pPr>
            <a:r>
              <a:rPr lang="nl-NL" b="0" dirty="0" smtClean="0">
                <a:latin typeface="Helvetica 55 Roman" pitchFamily="34" charset="0"/>
              </a:rPr>
              <a:t>MAHABHARATA</a:t>
            </a:r>
          </a:p>
          <a:p>
            <a:pPr>
              <a:spcBef>
                <a:spcPts val="0"/>
              </a:spcBef>
              <a:buClr>
                <a:srgbClr val="D60000"/>
              </a:buClr>
              <a:defRPr/>
            </a:pPr>
            <a:r>
              <a:rPr lang="nl-NL" sz="1800" dirty="0" smtClean="0">
                <a:solidFill>
                  <a:srgbClr val="000000"/>
                </a:solidFill>
                <a:latin typeface="Helvetica 55 Roman" pitchFamily="34" charset="0"/>
              </a:rPr>
              <a:t>        DIMITRI VANVYVE</a:t>
            </a:r>
            <a:endParaRPr lang="nl-BE" sz="1800" dirty="0" smtClean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KALIK 33  - RSYC</a:t>
            </a:r>
          </a:p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 startAt="8"/>
              <a:defRPr/>
            </a:pPr>
            <a:r>
              <a:rPr lang="nl-NL" b="0" dirty="0" smtClean="0">
                <a:latin typeface="Helvetica 55 Roman" pitchFamily="34" charset="0"/>
              </a:rPr>
              <a:t>NORTH SEA THREE</a:t>
            </a:r>
            <a:endParaRPr lang="nl-NL" b="0" dirty="0">
              <a:latin typeface="Helvetica 55 Roman" pitchFamily="34" charset="0"/>
            </a:endParaRPr>
          </a:p>
          <a:p>
            <a:pPr>
              <a:spcBef>
                <a:spcPts val="0"/>
              </a:spcBef>
              <a:buClr>
                <a:srgbClr val="D60000"/>
              </a:buClr>
              <a:defRPr/>
            </a:pPr>
            <a:r>
              <a:rPr lang="nl-NL" sz="1800" dirty="0">
                <a:solidFill>
                  <a:srgbClr val="000000"/>
                </a:solidFill>
                <a:latin typeface="Helvetica 55 Roman" pitchFamily="34" charset="0"/>
              </a:rPr>
              <a:t>        </a:t>
            </a:r>
            <a:r>
              <a:rPr lang="nl-NL" sz="1800" dirty="0" smtClean="0">
                <a:solidFill>
                  <a:srgbClr val="000000"/>
                </a:solidFill>
                <a:latin typeface="Helvetica 55 Roman" pitchFamily="34" charset="0"/>
              </a:rPr>
              <a:t>WARD DESOETE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HALFTON  </a:t>
            </a: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- RSYC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  <a:defRPr/>
            </a:pP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-36512" y="5877272"/>
            <a:ext cx="9216305" cy="1138045"/>
            <a:chOff x="-36512" y="5877272"/>
            <a:chExt cx="9216305" cy="1138045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 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</a:t>
              </a:r>
            </a:p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18" name="Picture 4" descr="ONZK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20075"/>
            <a:ext cx="2876755" cy="37170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19" y="912267"/>
            <a:ext cx="3144464" cy="38610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1" y="934262"/>
            <a:ext cx="3091160" cy="44650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66" y="909358"/>
            <a:ext cx="3719517" cy="45323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66" y="749482"/>
            <a:ext cx="3820714" cy="50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22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_4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67" y="2132856"/>
            <a:ext cx="3666161" cy="24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7950" y="17463"/>
            <a:ext cx="7777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800" dirty="0">
                <a:solidFill>
                  <a:srgbClr val="FFFFFF"/>
                </a:solidFill>
                <a:latin typeface="Arial" charset="0"/>
              </a:rPr>
              <a:t>RESULTS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OZK </a:t>
            </a:r>
            <a:r>
              <a:rPr lang="nl-BE" sz="2800" dirty="0">
                <a:solidFill>
                  <a:srgbClr val="FFFFFF"/>
                </a:solidFill>
                <a:latin typeface="Arial" charset="0"/>
              </a:rPr>
              <a:t>| </a:t>
            </a:r>
            <a:r>
              <a:rPr lang="nl-BE" sz="2800" dirty="0" smtClean="0">
                <a:solidFill>
                  <a:srgbClr val="FFFFFF"/>
                </a:solidFill>
                <a:latin typeface="Arial" charset="0"/>
              </a:rPr>
              <a:t>CR FLEET</a:t>
            </a:r>
          </a:p>
          <a:p>
            <a:pPr>
              <a:spcBef>
                <a:spcPct val="50000"/>
              </a:spcBef>
            </a:pPr>
            <a:endParaRPr lang="nl-NL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1F1F5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23" name="Rechthoek 22"/>
          <p:cNvSpPr/>
          <p:nvPr/>
        </p:nvSpPr>
        <p:spPr>
          <a:xfrm>
            <a:off x="107504" y="121265"/>
            <a:ext cx="681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dirty="0">
                <a:solidFill>
                  <a:srgbClr val="FFFFFF"/>
                </a:solidFill>
                <a:latin typeface="Arial" charset="0"/>
              </a:rPr>
              <a:t>RESULTS ONZK | </a:t>
            </a:r>
            <a:r>
              <a:rPr lang="nl-BE" dirty="0" smtClean="0">
                <a:solidFill>
                  <a:srgbClr val="FFFFFF"/>
                </a:solidFill>
                <a:latin typeface="Arial" charset="0"/>
              </a:rPr>
              <a:t>IRC 3</a:t>
            </a:r>
            <a:endParaRPr lang="nl-B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93584" y="607492"/>
            <a:ext cx="4402148" cy="45704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D60000"/>
              </a:buClr>
              <a:buFont typeface="+mj-lt"/>
              <a:buAutoNum type="arabicPeriod"/>
              <a:defRPr/>
            </a:pPr>
            <a:r>
              <a:rPr lang="nl-BE" b="0" dirty="0" smtClean="0">
                <a:latin typeface="Helvetica 55 Roman" pitchFamily="34" charset="0"/>
              </a:rPr>
              <a:t>PICSOU</a:t>
            </a:r>
            <a:endParaRPr lang="nl-BE" b="0" dirty="0">
              <a:latin typeface="Helvetica 55 Roman" pitchFamily="34" charset="0"/>
            </a:endParaRP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ALAIN ROUSSEAU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DEHLER 29 - KYCN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Cup BRYC &amp; Bon € 400 Westdiep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/>
              <a:defRPr/>
            </a:pPr>
            <a:r>
              <a:rPr lang="nl-BE" b="0" dirty="0" smtClean="0">
                <a:latin typeface="Helvetica 55 Roman" pitchFamily="34" charset="0"/>
              </a:rPr>
              <a:t>CAPELLA</a:t>
            </a:r>
            <a:endParaRPr lang="nl-BE" b="0" dirty="0">
              <a:latin typeface="Helvetica 55 Roman" pitchFamily="34" charset="0"/>
            </a:endParaRP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FRANS MAAS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ONE OFF - WVB</a:t>
            </a: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Cup WSKLuM </a:t>
            </a:r>
            <a:r>
              <a:rPr lang="nl-BE" sz="1400" b="0" dirty="0">
                <a:solidFill>
                  <a:srgbClr val="000000"/>
                </a:solidFill>
                <a:latin typeface="Helvetica 55 Roman" pitchFamily="34" charset="0"/>
              </a:rPr>
              <a:t>&amp; Bon € </a:t>
            </a: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300 Marina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D60000"/>
              </a:buClr>
              <a:buFont typeface="+mj-lt"/>
              <a:buAutoNum type="arabicPeriod"/>
              <a:defRPr/>
            </a:pPr>
            <a:r>
              <a:rPr lang="nl-BE" b="0" dirty="0" smtClean="0">
                <a:latin typeface="Helvetica 55 Roman" pitchFamily="34" charset="0"/>
              </a:rPr>
              <a:t>GENERAL TAPIOCA</a:t>
            </a:r>
            <a:endParaRPr lang="nl-BE" b="0" dirty="0">
              <a:latin typeface="Helvetica 55 Roman" pitchFamily="34" charset="0"/>
            </a:endParaRPr>
          </a:p>
          <a:p>
            <a:pPr marL="542925" lvl="1">
              <a:spcBef>
                <a:spcPct val="50000"/>
              </a:spcBef>
              <a:buClr>
                <a:srgbClr val="808080"/>
              </a:buClr>
            </a:pPr>
            <a:r>
              <a:rPr lang="nl-BE" sz="1800" dirty="0" smtClean="0">
                <a:solidFill>
                  <a:srgbClr val="000000"/>
                </a:solidFill>
                <a:latin typeface="Helvetica 55 Roman" pitchFamily="34" charset="0"/>
              </a:rPr>
              <a:t>PHILIPPE PILATE</a:t>
            </a:r>
            <a:endParaRPr lang="nl-BE" sz="180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HALFTON - BRYC</a:t>
            </a:r>
            <a:endParaRPr lang="nl-BE" sz="1400" b="0" dirty="0">
              <a:solidFill>
                <a:srgbClr val="000000"/>
              </a:solidFill>
              <a:latin typeface="Helvetica 55 Roman" pitchFamily="34" charset="0"/>
            </a:endParaRPr>
          </a:p>
          <a:p>
            <a:pPr marL="715963" lvl="1" indent="-173038">
              <a:spcBef>
                <a:spcPts val="600"/>
              </a:spcBef>
              <a:buClr>
                <a:srgbClr val="808080"/>
              </a:buClr>
              <a:buFont typeface="Wingdings" pitchFamily="2" charset="2"/>
              <a:buChar char="§"/>
              <a:defRPr/>
            </a:pPr>
            <a:r>
              <a:rPr lang="nl-BE" sz="1400" b="0" dirty="0" smtClean="0">
                <a:solidFill>
                  <a:srgbClr val="000000"/>
                </a:solidFill>
                <a:latin typeface="Helvetica 55 Roman" pitchFamily="34" charset="0"/>
              </a:rPr>
              <a:t>Cup BRYC &amp; Bon </a:t>
            </a:r>
            <a:r>
              <a:rPr lang="nl-BE" sz="1400" b="0" smtClean="0">
                <a:solidFill>
                  <a:srgbClr val="000000"/>
                </a:solidFill>
                <a:latin typeface="Helvetica 55 Roman" pitchFamily="34" charset="0"/>
              </a:rPr>
              <a:t>€ 200 Marina</a:t>
            </a:r>
            <a:endParaRPr lang="nl-BE" sz="1400" b="0" dirty="0">
              <a:solidFill>
                <a:srgbClr val="FF0000"/>
              </a:solidFill>
              <a:latin typeface="Helvetica 55 Roman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-36512" y="5877272"/>
            <a:ext cx="9216305" cy="1138045"/>
            <a:chOff x="-36512" y="5877272"/>
            <a:chExt cx="9216305" cy="1138045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-36512" y="6376392"/>
              <a:ext cx="9216305" cy="15969"/>
            </a:xfrm>
            <a:prstGeom prst="line">
              <a:avLst/>
            </a:prstGeom>
            <a:noFill/>
            <a:ln w="25400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nl-BE" dirty="0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-36512" y="6245876"/>
              <a:ext cx="831691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Vlaamse Yachting Federatie vzw |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AMB -ONZK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Prijsuitreiking </a:t>
              </a: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2016</a:t>
              </a:r>
            </a:p>
            <a:p>
              <a:pPr>
                <a:spcBef>
                  <a:spcPts val="0"/>
                </a:spcBef>
                <a:spcAft>
                  <a:spcPts val="2400"/>
                </a:spcAft>
                <a:buFont typeface="Symbol" pitchFamily="18" charset="2"/>
                <a:buNone/>
              </a:pPr>
              <a:r>
                <a:rPr lang="nl-BE" sz="1200" b="0" dirty="0" smtClean="0">
                  <a:solidFill>
                    <a:schemeClr val="bg1"/>
                  </a:solidFill>
                  <a:latin typeface="Helvetica 55 Roman" pitchFamily="34" charset="0"/>
                </a:rPr>
                <a:t> </a:t>
              </a:r>
              <a:r>
                <a:rPr lang="nl-BE" sz="1200" b="0" dirty="0">
                  <a:solidFill>
                    <a:schemeClr val="bg1"/>
                  </a:solidFill>
                  <a:latin typeface="Helvetica 55 Roman" pitchFamily="34" charset="0"/>
                </a:rPr>
                <a:t>|</a:t>
              </a:r>
              <a:endParaRPr lang="fr-BE" sz="1200" b="0" dirty="0" smtClean="0">
                <a:solidFill>
                  <a:schemeClr val="bg1"/>
                </a:solidFill>
                <a:latin typeface="Helvetica 55 Roman" pitchFamily="34" charset="0"/>
              </a:endParaRPr>
            </a:p>
          </p:txBody>
        </p:sp>
        <p:pic>
          <p:nvPicPr>
            <p:cNvPr id="18" name="Picture 4" descr="ONZK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68729" y="5877272"/>
              <a:ext cx="1351743" cy="868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43" y="800854"/>
            <a:ext cx="3414585" cy="514838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42" y="800854"/>
            <a:ext cx="4726627" cy="52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88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Symbol" pitchFamily="18" charset="2"/>
          <a:buAutoNum type="arabicPeriod" startAt="4"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rgbClr val="D6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Symbol" pitchFamily="18" charset="2"/>
          <a:buAutoNum type="arabicPeriod" startAt="4"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rgbClr val="D6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15375</TotalTime>
  <Words>861</Words>
  <Application>Microsoft Office PowerPoint</Application>
  <PresentationFormat>Diavoorstelling (4:3)</PresentationFormat>
  <Paragraphs>197</Paragraphs>
  <Slides>16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default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IRC – CR JAARVERGADERING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Vlaamse Yachting Federatie vzw | ONZK Prijsuitreiking 2009 |</dc:title>
  <dc:subject/>
  <dc:creator>Dirk Sledsens</dc:creator>
  <cp:keywords/>
  <dc:description/>
  <cp:lastModifiedBy>An Van Cauteren</cp:lastModifiedBy>
  <cp:revision>465</cp:revision>
  <cp:lastPrinted>2015-01-29T09:07:29Z</cp:lastPrinted>
  <dcterms:created xsi:type="dcterms:W3CDTF">2009-02-11T09:21:55Z</dcterms:created>
  <dcterms:modified xsi:type="dcterms:W3CDTF">2017-01-26T15:48:25Z</dcterms:modified>
  <cp:category/>
</cp:coreProperties>
</file>